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72" r:id="rId13"/>
    <p:sldId id="266" r:id="rId14"/>
    <p:sldId id="287" r:id="rId15"/>
    <p:sldId id="277" r:id="rId16"/>
    <p:sldId id="292" r:id="rId17"/>
    <p:sldId id="29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35"/>
  </p:normalViewPr>
  <p:slideViewPr>
    <p:cSldViewPr snapToGrid="0" snapToObjects="1">
      <p:cViewPr varScale="1">
        <p:scale>
          <a:sx n="87" d="100"/>
          <a:sy n="87" d="100"/>
        </p:scale>
        <p:origin x="542" y="3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9B75B96-0528-4EB3-BD49-1B7E7EBAB967}" type="datetime1">
              <a:rPr lang="zh-CN" altLang="en-US"/>
              <a:pPr lvl="0">
                <a:defRPr/>
              </a:pPr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</a:p>
          <a:p>
            <a:pPr lvl="1">
              <a:defRPr/>
            </a:pPr>
            <a:r>
              <a:rPr lang="zh-CN" altLang="en-US"/>
              <a:t>第二级</a:t>
            </a:r>
          </a:p>
          <a:p>
            <a:pPr lvl="2">
              <a:defRPr/>
            </a:pPr>
            <a:r>
              <a:rPr lang="zh-CN" altLang="en-US"/>
              <a:t>第三级</a:t>
            </a:r>
          </a:p>
          <a:p>
            <a:pPr lvl="3">
              <a:defRPr/>
            </a:pPr>
            <a:r>
              <a:rPr lang="zh-CN" altLang="en-US"/>
              <a:t>第四级</a:t>
            </a:r>
          </a:p>
          <a:p>
            <a:pPr lvl="4">
              <a:defRPr/>
            </a:pPr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E0C148F-9A36-414E-A051-93CFF0991682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000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E0C148F-9A36-414E-A051-93CFF099168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/>
        </p:nvSpPr>
        <p:spPr>
          <a:xfrm>
            <a:off x="6380192" y="2262971"/>
            <a:ext cx="5531772" cy="754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</a:t>
            </a:r>
            <a:r>
              <a:rPr kumimoji="1" lang="en-US" altLang="ko-KR" sz="4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 </a:t>
            </a:r>
            <a:r>
              <a:rPr kumimoji="1" lang="ko-KR" altLang="en-US" sz="4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정보 검색 엔진</a:t>
            </a:r>
          </a:p>
        </p:txBody>
      </p:sp>
      <p:grpSp>
        <p:nvGrpSpPr>
          <p:cNvPr id="117" name="PA_组合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l" defTabSz="457200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/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4" name="PA_组合 131"/>
          <p:cNvGrpSpPr/>
          <p:nvPr/>
        </p:nvGrpSpPr>
        <p:grpSpPr>
          <a:xfrm rot="10800000" flipV="1">
            <a:off x="4089895" y="1843810"/>
            <a:ext cx="1853202" cy="1592622"/>
            <a:chOff x="0" y="0"/>
            <a:chExt cx="1270000" cy="1091425"/>
          </a:xfrm>
        </p:grpSpPr>
        <p:sp>
          <p:nvSpPr>
            <p:cNvPr id="125" name="chenying0907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27" name="chenying0907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" name="chenying0907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chenying0907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chenying0907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31" name="PA_组合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PA_chenying0907 148"/>
          <p:cNvSpPr/>
          <p:nvPr/>
        </p:nvSpPr>
        <p:spPr>
          <a:xfrm>
            <a:off x="6884146" y="2931297"/>
            <a:ext cx="3193116" cy="1344022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ko-KR" sz="1400" dirty="0" smtClean="0">
                <a:latin typeface="萝莉体 第二版"/>
                <a:ea typeface="萝莉体 第二版"/>
                <a:cs typeface="萝莉体 第二版"/>
              </a:rPr>
              <a:t>30804 </a:t>
            </a:r>
            <a:r>
              <a:rPr lang="ko-KR" altLang="en-US" sz="1400" dirty="0" err="1" smtClean="0">
                <a:latin typeface="萝莉体 第二版"/>
                <a:ea typeface="萝莉体 第二版"/>
                <a:cs typeface="萝莉体 第二版"/>
              </a:rPr>
              <a:t>김산하</a:t>
            </a:r>
            <a:endParaRPr lang="ko-KR" altLang="en-US" sz="1400" dirty="0">
              <a:latin typeface="萝莉体 第二版"/>
              <a:ea typeface="萝莉体 第二版"/>
              <a:cs typeface="萝莉体 第二版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ko-KR" sz="1400" dirty="0" smtClean="0">
                <a:latin typeface="萝莉体 第二版"/>
                <a:ea typeface="萝莉体 第二版"/>
                <a:cs typeface="萝莉体 第二版"/>
              </a:rPr>
              <a:t>30800 </a:t>
            </a:r>
            <a:r>
              <a:rPr lang="ko-KR" altLang="en-US" sz="1400" dirty="0" smtClean="0">
                <a:latin typeface="萝莉体 第二版"/>
                <a:ea typeface="萝莉体 第二版"/>
                <a:cs typeface="萝莉体 第二版"/>
              </a:rPr>
              <a:t>박소연</a:t>
            </a:r>
            <a:endParaRPr lang="ko-KR" altLang="en-US" sz="1400" dirty="0">
              <a:latin typeface="萝莉体 第二版"/>
              <a:ea typeface="萝莉体 第二版"/>
              <a:cs typeface="萝莉体 第二版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ko-KR" sz="1400" dirty="0" smtClean="0">
                <a:latin typeface="萝莉体 第二版"/>
                <a:ea typeface="萝莉体 第二版"/>
                <a:cs typeface="萝莉体 第二版"/>
              </a:rPr>
              <a:t>30816  </a:t>
            </a:r>
            <a:r>
              <a:rPr lang="ko-KR" altLang="en-US" sz="1400" dirty="0" smtClean="0">
                <a:latin typeface="萝莉体 第二版"/>
                <a:ea typeface="萝莉体 第二版"/>
                <a:cs typeface="萝莉体 第二版"/>
              </a:rPr>
              <a:t>오민주</a:t>
            </a:r>
            <a:endParaRPr lang="ko-KR" altLang="en-US" sz="1400" dirty="0">
              <a:latin typeface="萝莉体 第二版"/>
              <a:ea typeface="萝莉体 第二版"/>
              <a:cs typeface="萝莉体 第二版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ko-KR" sz="1400" dirty="0" smtClean="0">
                <a:latin typeface="萝莉体 第二版"/>
                <a:ea typeface="萝莉体 第二版"/>
                <a:cs typeface="萝莉体 第二版"/>
              </a:rPr>
              <a:t>30819  </a:t>
            </a:r>
            <a:r>
              <a:rPr lang="ko-KR" altLang="en-US" sz="1400" dirty="0" smtClean="0">
                <a:latin typeface="萝莉体 第二版"/>
                <a:ea typeface="萝莉体 第二版"/>
                <a:cs typeface="萝莉体 第二版"/>
              </a:rPr>
              <a:t>윤정희</a:t>
            </a:r>
            <a:endParaRPr lang="ko-KR" altLang="en-US" sz="1400" dirty="0">
              <a:latin typeface="萝莉体 第二版"/>
              <a:ea typeface="萝莉体 第二版"/>
              <a:cs typeface="萝莉体 第二版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ko-KR" sz="1400" dirty="0" smtClean="0">
                <a:latin typeface="萝莉体 第二版"/>
                <a:ea typeface="萝莉体 第二版"/>
                <a:cs typeface="萝莉体 第二版"/>
              </a:rPr>
              <a:t>30826  </a:t>
            </a:r>
            <a:r>
              <a:rPr lang="ko-KR" altLang="en-US" sz="1400" dirty="0" smtClean="0">
                <a:latin typeface="萝莉体 第二版"/>
                <a:ea typeface="萝莉体 第二版"/>
                <a:cs typeface="萝莉体 第二版"/>
              </a:rPr>
              <a:t>정유진</a:t>
            </a:r>
            <a:endParaRPr lang="ko-KR" altLang="en-US" sz="1400" dirty="0">
              <a:latin typeface="萝莉体 第二版"/>
              <a:ea typeface="萝莉体 第二版"/>
              <a:cs typeface="萝莉体 第二版"/>
            </a:endParaRPr>
          </a:p>
        </p:txBody>
      </p:sp>
      <p:grpSp>
        <p:nvGrpSpPr>
          <p:cNvPr id="35" name="PA_组合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885" y="3813154"/>
            <a:ext cx="10819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>
                <a:solidFill>
                  <a:schemeClr val="tx2">
                    <a:lumMod val="75000"/>
                  </a:schemeClr>
                </a:solidFill>
                <a:latin typeface="萝莉体 第二版"/>
                <a:ea typeface="萝莉体 第二版"/>
                <a:cs typeface="萝莉体 第二版"/>
              </a:rPr>
              <a:t>코딩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kumimoji="1" lang="en-US" altLang="zh-CN" sz="8000">
                  <a:solidFill>
                    <a:schemeClr val="tx2"/>
                  </a:solidFill>
                  <a:latin typeface="萝莉体 第二版"/>
                  <a:ea typeface="萝莉体 第二版"/>
                  <a:cs typeface="萝莉体 第二版"/>
                </a:rPr>
                <a:t>3</a:t>
              </a:r>
              <a:endParaRPr kumimoji="1" lang="zh-CN" altLang="en-US" sz="8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68" y="107576"/>
            <a:ext cx="8086165" cy="6535271"/>
          </a:xfrm>
          <a:prstGeom prst="rect">
            <a:avLst/>
          </a:prstGeom>
        </p:spPr>
      </p:pic>
      <p:grpSp>
        <p:nvGrpSpPr>
          <p:cNvPr id="15" name="Group 114"/>
          <p:cNvGrpSpPr/>
          <p:nvPr/>
        </p:nvGrpSpPr>
        <p:grpSpPr>
          <a:xfrm>
            <a:off x="309840" y="5274192"/>
            <a:ext cx="2147562" cy="1387416"/>
            <a:chOff x="0" y="0"/>
            <a:chExt cx="862694" cy="557336"/>
          </a:xfrm>
        </p:grpSpPr>
        <p:sp>
          <p:nvSpPr>
            <p:cNvPr id="16" name="chenying0907 110"/>
            <p:cNvSpPr/>
            <p:nvPr/>
          </p:nvSpPr>
          <p:spPr>
            <a:xfrm>
              <a:off x="0" y="0"/>
              <a:ext cx="862695" cy="55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18378" y="1066"/>
                    <a:pt x="21600" y="0"/>
                  </a:cubicBezTo>
                  <a:cubicBezTo>
                    <a:pt x="21600" y="7792"/>
                    <a:pt x="21600" y="20546"/>
                    <a:pt x="21600" y="20546"/>
                  </a:cubicBez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111"/>
            <p:cNvSpPr/>
            <p:nvPr/>
          </p:nvSpPr>
          <p:spPr>
            <a:xfrm>
              <a:off x="0" y="0"/>
              <a:ext cx="857238" cy="438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9"/>
                  </a:moveTo>
                  <a:cubicBezTo>
                    <a:pt x="3339" y="8063"/>
                    <a:pt x="6925" y="17664"/>
                    <a:pt x="10731" y="21600"/>
                  </a:cubicBezTo>
                  <a:cubicBezTo>
                    <a:pt x="12946" y="17329"/>
                    <a:pt x="15538" y="13914"/>
                    <a:pt x="16886" y="10800"/>
                  </a:cubicBezTo>
                  <a:cubicBezTo>
                    <a:pt x="18376" y="7357"/>
                    <a:pt x="20617" y="3004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chenying0907 112"/>
            <p:cNvSpPr/>
            <p:nvPr/>
          </p:nvSpPr>
          <p:spPr>
            <a:xfrm>
              <a:off x="0" y="304800"/>
              <a:ext cx="239199" cy="23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1" y="18530"/>
                    <a:pt x="17612" y="3302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chenying0907 113"/>
            <p:cNvSpPr/>
            <p:nvPr/>
          </p:nvSpPr>
          <p:spPr>
            <a:xfrm>
              <a:off x="635000" y="254000"/>
              <a:ext cx="216533" cy="261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745" y="16213"/>
                    <a:pt x="6430" y="4616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21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7"/>
          <p:cNvGrpSpPr/>
          <p:nvPr/>
        </p:nvGrpSpPr>
        <p:grpSpPr>
          <a:xfrm>
            <a:off x="1738958" y="1442998"/>
            <a:ext cx="3029234" cy="4247053"/>
            <a:chOff x="0" y="0"/>
            <a:chExt cx="1272855" cy="1784573"/>
          </a:xfrm>
        </p:grpSpPr>
        <p:grpSp>
          <p:nvGrpSpPr>
            <p:cNvPr id="5" name="Group 135"/>
            <p:cNvGrpSpPr/>
            <p:nvPr/>
          </p:nvGrpSpPr>
          <p:grpSpPr>
            <a:xfrm>
              <a:off x="-1" y="0"/>
              <a:ext cx="1272857" cy="1567495"/>
              <a:chOff x="0" y="0"/>
              <a:chExt cx="1272855" cy="1567494"/>
            </a:xfrm>
          </p:grpSpPr>
          <p:sp>
            <p:nvSpPr>
              <p:cNvPr id="7" name="chenying0907 132"/>
              <p:cNvSpPr/>
              <p:nvPr/>
            </p:nvSpPr>
            <p:spPr>
              <a:xfrm>
                <a:off x="-1" y="0"/>
                <a:ext cx="1272857" cy="1567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1" h="19790" extrusionOk="0">
                    <a:moveTo>
                      <a:pt x="21431" y="19557"/>
                    </a:moveTo>
                    <a:cubicBezTo>
                      <a:pt x="20636" y="19533"/>
                      <a:pt x="20717" y="2655"/>
                      <a:pt x="21045" y="636"/>
                    </a:cubicBezTo>
                    <a:cubicBezTo>
                      <a:pt x="21023" y="770"/>
                      <a:pt x="703" y="-1712"/>
                      <a:pt x="391" y="2308"/>
                    </a:cubicBezTo>
                    <a:cubicBezTo>
                      <a:pt x="49" y="6703"/>
                      <a:pt x="-169" y="12841"/>
                      <a:pt x="171" y="16907"/>
                    </a:cubicBezTo>
                    <a:cubicBezTo>
                      <a:pt x="401" y="19654"/>
                      <a:pt x="1701" y="19523"/>
                      <a:pt x="5476" y="19671"/>
                    </a:cubicBezTo>
                    <a:cubicBezTo>
                      <a:pt x="10998" y="19888"/>
                      <a:pt x="15793" y="19782"/>
                      <a:pt x="21431" y="19557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" name="chenying0907 133"/>
              <p:cNvSpPr/>
              <p:nvPr/>
            </p:nvSpPr>
            <p:spPr>
              <a:xfrm>
                <a:off x="12700" y="1244600"/>
                <a:ext cx="1226065" cy="1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2988" extrusionOk="0">
                    <a:moveTo>
                      <a:pt x="0" y="12988"/>
                    </a:moveTo>
                    <a:cubicBezTo>
                      <a:pt x="0" y="-8612"/>
                      <a:pt x="15811" y="3525"/>
                      <a:pt x="21600" y="2358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chenying0907 134"/>
              <p:cNvSpPr/>
              <p:nvPr/>
            </p:nvSpPr>
            <p:spPr>
              <a:xfrm>
                <a:off x="165099" y="38100"/>
                <a:ext cx="28820" cy="121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184" h="21600" extrusionOk="0">
                    <a:moveTo>
                      <a:pt x="11183" y="0"/>
                    </a:moveTo>
                    <a:cubicBezTo>
                      <a:pt x="11246" y="6836"/>
                      <a:pt x="-10354" y="14463"/>
                      <a:pt x="632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" name="chenying0907 136"/>
            <p:cNvSpPr/>
            <p:nvPr/>
          </p:nvSpPr>
          <p:spPr>
            <a:xfrm>
              <a:off x="254000" y="1371600"/>
              <a:ext cx="276430" cy="41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21600" y="0"/>
                  </a:moveTo>
                  <a:cubicBezTo>
                    <a:pt x="19632" y="6773"/>
                    <a:pt x="21021" y="13465"/>
                    <a:pt x="21310" y="20111"/>
                  </a:cubicBezTo>
                  <a:cubicBezTo>
                    <a:pt x="17996" y="17597"/>
                    <a:pt x="13864" y="16307"/>
                    <a:pt x="11555" y="14030"/>
                  </a:cubicBezTo>
                  <a:cubicBezTo>
                    <a:pt x="7039" y="15998"/>
                    <a:pt x="4377" y="18033"/>
                    <a:pt x="0" y="21254"/>
                  </a:cubicBezTo>
                  <a:cubicBezTo>
                    <a:pt x="1028" y="13703"/>
                    <a:pt x="980" y="4593"/>
                    <a:pt x="398" y="1082"/>
                  </a:cubicBezTo>
                  <a:cubicBezTo>
                    <a:pt x="7015" y="-346"/>
                    <a:pt x="14510" y="658"/>
                    <a:pt x="21600" y="0"/>
                  </a:cubicBezTo>
                  <a:close/>
                </a:path>
              </a:pathLst>
            </a:custGeom>
            <a:solidFill>
              <a:srgbClr val="E7E4E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" name="chenying0907 138"/>
          <p:cNvSpPr/>
          <p:nvPr/>
        </p:nvSpPr>
        <p:spPr>
          <a:xfrm>
            <a:off x="3794213" y="2259053"/>
            <a:ext cx="1387386" cy="1046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solidFill>
            <a:srgbClr val="FDD67A"/>
          </a:solidFill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chenying0907 148"/>
          <p:cNvSpPr/>
          <p:nvPr/>
        </p:nvSpPr>
        <p:spPr>
          <a:xfrm>
            <a:off x="6361951" y="2595264"/>
            <a:ext cx="5446118" cy="2569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fontAlgn="base" latinLnBrk="1"/>
            <a:r>
              <a:rPr lang="en-US" altLang="ko-KR" dirty="0"/>
              <a:t>while</a:t>
            </a:r>
            <a:r>
              <a:rPr lang="ko-KR" altLang="en-US" dirty="0"/>
              <a:t>문을 이용하여 코로나 관련 단어를 입력할 수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있는 </a:t>
            </a:r>
            <a:r>
              <a:rPr lang="ko-KR" altLang="en-US" dirty="0" err="1"/>
              <a:t>검색창이</a:t>
            </a:r>
            <a:r>
              <a:rPr lang="ko-KR" altLang="en-US" dirty="0"/>
              <a:t> 반복적으로 </a:t>
            </a:r>
            <a:r>
              <a:rPr lang="ko-KR" altLang="en-US" dirty="0" smtClean="0"/>
              <a:t>나타날 </a:t>
            </a:r>
            <a:r>
              <a:rPr lang="ko-KR" altLang="en-US" dirty="0"/>
              <a:t>수 있도록 하였다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 smtClean="0"/>
              <a:t> </a:t>
            </a:r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 err="1"/>
              <a:t>elif</a:t>
            </a:r>
            <a:r>
              <a:rPr lang="en-US" altLang="ko-KR" dirty="0"/>
              <a:t>, else</a:t>
            </a:r>
            <a:r>
              <a:rPr lang="ko-KR" altLang="en-US" dirty="0"/>
              <a:t>문을 통해 검색한 코로나 단어에 부합하는 </a:t>
            </a:r>
          </a:p>
          <a:p>
            <a:pPr fontAlgn="base" latinLnBrk="1"/>
            <a:r>
              <a:rPr lang="ko-KR" altLang="en-US" dirty="0"/>
              <a:t>정보들이 나타나고 부합하지 않는 단어를 </a:t>
            </a:r>
            <a:r>
              <a:rPr lang="ko-KR" altLang="en-US" dirty="0" smtClean="0"/>
              <a:t>검색하면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 </a:t>
            </a:r>
            <a:r>
              <a:rPr lang="ko-KR" altLang="en-US" dirty="0"/>
              <a:t>화면에 ‘검색 결과가 없습니다</a:t>
            </a:r>
            <a:r>
              <a:rPr lang="ko-KR" altLang="en-US" dirty="0" smtClean="0"/>
              <a:t>’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 나타난다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 err="1" smtClean="0"/>
              <a:t>검색창에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ko-KR" altLang="en-US" dirty="0" smtClean="0"/>
              <a:t>끝’ 이라고 </a:t>
            </a:r>
            <a:r>
              <a:rPr lang="ko-KR" altLang="en-US" dirty="0"/>
              <a:t>치면 </a:t>
            </a:r>
            <a:r>
              <a:rPr lang="ko-KR" altLang="en-US" dirty="0" err="1"/>
              <a:t>검색창이</a:t>
            </a:r>
            <a:r>
              <a:rPr lang="ko-KR" altLang="en-US" dirty="0"/>
              <a:t> 다시 뜨지 않고 프로그램이 종료된다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61951" y="1717311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800" dirty="0" smtClean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전체적으로 쓰인 코딩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6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" grpId="0"/>
          <p:bldP spid="1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680460" y="3919884"/>
            <a:ext cx="38646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>
                <a:solidFill>
                  <a:schemeClr val="tx2">
                    <a:lumMod val="75000"/>
                  </a:schemeClr>
                </a:solidFill>
                <a:latin typeface="萝莉体 第二版"/>
                <a:ea typeface="萝莉体 第二版"/>
                <a:cs typeface="萝莉体 第二版"/>
              </a:rPr>
              <a:t>프로그램 기대효과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77603" y="1833012"/>
              <a:ext cx="686406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kumimoji="1" lang="en-US" altLang="zh-CN" sz="8000">
                  <a:solidFill>
                    <a:schemeClr val="tx2"/>
                  </a:solidFill>
                  <a:latin typeface="萝莉体 第二版"/>
                  <a:ea typeface="萝莉体 第二版"/>
                  <a:cs typeface="萝莉体 第二版"/>
                </a:rPr>
                <a:t>4</a:t>
              </a:r>
              <a:endParaRPr kumimoji="1" lang="zh-CN" altLang="en-US" sz="8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958" t="54170" r="18168"/>
          <a:stretch/>
        </p:blipFill>
        <p:spPr>
          <a:xfrm>
            <a:off x="4503465" y="2658005"/>
            <a:ext cx="2876443" cy="157688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304236" y="1907627"/>
            <a:ext cx="5497756" cy="3728624"/>
            <a:chOff x="4173360" y="2165367"/>
            <a:chExt cx="3734858" cy="2647984"/>
          </a:xfrm>
        </p:grpSpPr>
        <p:grpSp>
          <p:nvGrpSpPr>
            <p:cNvPr id="3" name="Group 239"/>
            <p:cNvGrpSpPr/>
            <p:nvPr/>
          </p:nvGrpSpPr>
          <p:grpSpPr>
            <a:xfrm>
              <a:off x="4988046" y="2392379"/>
              <a:ext cx="1995187" cy="298661"/>
              <a:chOff x="0" y="-1"/>
              <a:chExt cx="1451062" cy="217210"/>
            </a:xfrm>
          </p:grpSpPr>
          <p:sp>
            <p:nvSpPr>
              <p:cNvPr id="13" name="chenying0907 233"/>
              <p:cNvSpPr/>
              <p:nvPr/>
            </p:nvSpPr>
            <p:spPr>
              <a:xfrm>
                <a:off x="0" y="-1"/>
                <a:ext cx="1451062" cy="200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18599" extrusionOk="0">
                    <a:moveTo>
                      <a:pt x="21502" y="14580"/>
                    </a:moveTo>
                    <a:cubicBezTo>
                      <a:pt x="21505" y="8348"/>
                      <a:pt x="21600" y="636"/>
                      <a:pt x="20080" y="1286"/>
                    </a:cubicBezTo>
                    <a:cubicBezTo>
                      <a:pt x="18564" y="1934"/>
                      <a:pt x="17086" y="-66"/>
                      <a:pt x="15568" y="2"/>
                    </a:cubicBezTo>
                    <a:cubicBezTo>
                      <a:pt x="11739" y="176"/>
                      <a:pt x="7876" y="1857"/>
                      <a:pt x="4063" y="3694"/>
                    </a:cubicBezTo>
                    <a:cubicBezTo>
                      <a:pt x="2912" y="4249"/>
                      <a:pt x="1693" y="4057"/>
                      <a:pt x="574" y="5847"/>
                    </a:cubicBezTo>
                    <a:cubicBezTo>
                      <a:pt x="410" y="9664"/>
                      <a:pt x="232" y="13684"/>
                      <a:pt x="0" y="17399"/>
                    </a:cubicBezTo>
                    <a:cubicBezTo>
                      <a:pt x="7160" y="21534"/>
                      <a:pt x="14347" y="13237"/>
                      <a:pt x="21532" y="18414"/>
                    </a:cubicBezTo>
                    <a:cubicBezTo>
                      <a:pt x="21505" y="17283"/>
                      <a:pt x="21501" y="15968"/>
                      <a:pt x="21502" y="1458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chenying0907 234"/>
              <p:cNvSpPr/>
              <p:nvPr/>
            </p:nvSpPr>
            <p:spPr>
              <a:xfrm>
                <a:off x="12700" y="177799"/>
                <a:ext cx="1408472" cy="3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0" extrusionOk="0">
                    <a:moveTo>
                      <a:pt x="0" y="21190"/>
                    </a:moveTo>
                    <a:cubicBezTo>
                      <a:pt x="5541" y="19443"/>
                      <a:pt x="11053" y="-410"/>
                      <a:pt x="16600" y="7"/>
                    </a:cubicBezTo>
                    <a:cubicBezTo>
                      <a:pt x="18192" y="127"/>
                      <a:pt x="20043" y="2411"/>
                      <a:pt x="21600" y="2411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chenying0907 235"/>
              <p:cNvSpPr/>
              <p:nvPr/>
            </p:nvSpPr>
            <p:spPr>
              <a:xfrm>
                <a:off x="114300" y="127000"/>
                <a:ext cx="47886" cy="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990" y="2321"/>
                      <a:pt x="12587" y="1856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" name="chenying0907 236"/>
              <p:cNvSpPr/>
              <p:nvPr/>
            </p:nvSpPr>
            <p:spPr>
              <a:xfrm>
                <a:off x="393700" y="114300"/>
                <a:ext cx="49957" cy="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84" extrusionOk="0">
                    <a:moveTo>
                      <a:pt x="0" y="19284"/>
                    </a:moveTo>
                    <a:cubicBezTo>
                      <a:pt x="7255" y="4098"/>
                      <a:pt x="15514" y="-2316"/>
                      <a:pt x="21600" y="744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chenying0907 238"/>
              <p:cNvSpPr/>
              <p:nvPr/>
            </p:nvSpPr>
            <p:spPr>
              <a:xfrm>
                <a:off x="254000" y="114300"/>
                <a:ext cx="49957" cy="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84" extrusionOk="0">
                    <a:moveTo>
                      <a:pt x="0" y="19284"/>
                    </a:moveTo>
                    <a:cubicBezTo>
                      <a:pt x="7255" y="4098"/>
                      <a:pt x="15514" y="-2316"/>
                      <a:pt x="21600" y="744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" name="Group 248"/>
            <p:cNvGrpSpPr/>
            <p:nvPr/>
          </p:nvGrpSpPr>
          <p:grpSpPr>
            <a:xfrm>
              <a:off x="4173360" y="2165367"/>
              <a:ext cx="3734858" cy="2647984"/>
              <a:chOff x="0" y="-1"/>
              <a:chExt cx="2716292" cy="1925827"/>
            </a:xfrm>
          </p:grpSpPr>
          <p:sp>
            <p:nvSpPr>
              <p:cNvPr id="5" name="chenying0907 240"/>
              <p:cNvSpPr/>
              <p:nvPr/>
            </p:nvSpPr>
            <p:spPr>
              <a:xfrm>
                <a:off x="0" y="1676400"/>
                <a:ext cx="2715977" cy="249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1" extrusionOk="0">
                    <a:moveTo>
                      <a:pt x="0" y="5406"/>
                    </a:moveTo>
                    <a:cubicBezTo>
                      <a:pt x="267" y="21600"/>
                      <a:pt x="1962" y="18624"/>
                      <a:pt x="2580" y="18533"/>
                    </a:cubicBezTo>
                    <a:cubicBezTo>
                      <a:pt x="6473" y="17963"/>
                      <a:pt x="11292" y="18139"/>
                      <a:pt x="14672" y="19040"/>
                    </a:cubicBezTo>
                    <a:cubicBezTo>
                      <a:pt x="16249" y="19460"/>
                      <a:pt x="17722" y="17895"/>
                      <a:pt x="19287" y="17777"/>
                    </a:cubicBezTo>
                    <a:cubicBezTo>
                      <a:pt x="20687" y="17673"/>
                      <a:pt x="21302" y="13015"/>
                      <a:pt x="21600" y="0"/>
                    </a:cubicBezTo>
                    <a:cubicBezTo>
                      <a:pt x="21600" y="0"/>
                      <a:pt x="21528" y="3631"/>
                      <a:pt x="19142" y="5065"/>
                    </a:cubicBezTo>
                    <a:cubicBezTo>
                      <a:pt x="16756" y="6499"/>
                      <a:pt x="10886" y="8022"/>
                      <a:pt x="9139" y="8882"/>
                    </a:cubicBezTo>
                    <a:cubicBezTo>
                      <a:pt x="7391" y="9742"/>
                      <a:pt x="3314" y="9080"/>
                      <a:pt x="2104" y="8793"/>
                    </a:cubicBezTo>
                    <a:cubicBezTo>
                      <a:pt x="895" y="8506"/>
                      <a:pt x="0" y="5406"/>
                      <a:pt x="0" y="5406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chenying0907 241"/>
              <p:cNvSpPr/>
              <p:nvPr/>
            </p:nvSpPr>
            <p:spPr>
              <a:xfrm>
                <a:off x="0" y="1676400"/>
                <a:ext cx="2715977" cy="249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1" extrusionOk="0">
                    <a:moveTo>
                      <a:pt x="0" y="5406"/>
                    </a:moveTo>
                    <a:cubicBezTo>
                      <a:pt x="267" y="21600"/>
                      <a:pt x="1962" y="18624"/>
                      <a:pt x="2580" y="18533"/>
                    </a:cubicBezTo>
                    <a:cubicBezTo>
                      <a:pt x="6473" y="17963"/>
                      <a:pt x="11292" y="18139"/>
                      <a:pt x="14672" y="19040"/>
                    </a:cubicBezTo>
                    <a:cubicBezTo>
                      <a:pt x="16249" y="19460"/>
                      <a:pt x="17722" y="17895"/>
                      <a:pt x="19287" y="17777"/>
                    </a:cubicBezTo>
                    <a:cubicBezTo>
                      <a:pt x="20687" y="17673"/>
                      <a:pt x="21302" y="1301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" name="chenying0907 242"/>
              <p:cNvSpPr/>
              <p:nvPr/>
            </p:nvSpPr>
            <p:spPr>
              <a:xfrm>
                <a:off x="330200" y="-1"/>
                <a:ext cx="2037325" cy="1445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0467" extrusionOk="0">
                    <a:moveTo>
                      <a:pt x="6743" y="20235"/>
                    </a:moveTo>
                    <a:cubicBezTo>
                      <a:pt x="4869" y="20402"/>
                      <a:pt x="2655" y="19887"/>
                      <a:pt x="841" y="20467"/>
                    </a:cubicBezTo>
                    <a:cubicBezTo>
                      <a:pt x="64" y="17137"/>
                      <a:pt x="206" y="13015"/>
                      <a:pt x="109" y="9574"/>
                    </a:cubicBezTo>
                    <a:cubicBezTo>
                      <a:pt x="60" y="7846"/>
                      <a:pt x="-454" y="2501"/>
                      <a:pt x="1272" y="1530"/>
                    </a:cubicBezTo>
                    <a:cubicBezTo>
                      <a:pt x="3015" y="550"/>
                      <a:pt x="7168" y="345"/>
                      <a:pt x="9094" y="332"/>
                    </a:cubicBezTo>
                    <a:cubicBezTo>
                      <a:pt x="12066" y="311"/>
                      <a:pt x="19449" y="-1133"/>
                      <a:pt x="20092" y="2167"/>
                    </a:cubicBezTo>
                    <a:cubicBezTo>
                      <a:pt x="21146" y="7570"/>
                      <a:pt x="20836" y="14255"/>
                      <a:pt x="20499" y="19764"/>
                    </a:cubicBezTo>
                    <a:cubicBezTo>
                      <a:pt x="18609" y="19687"/>
                      <a:pt x="16502" y="19701"/>
                      <a:pt x="14604" y="19846"/>
                    </a:cubicBezTo>
                    <a:cubicBezTo>
                      <a:pt x="13261" y="19949"/>
                      <a:pt x="8018" y="20122"/>
                      <a:pt x="6743" y="20235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" name="chenying0907 243"/>
              <p:cNvSpPr/>
              <p:nvPr/>
            </p:nvSpPr>
            <p:spPr>
              <a:xfrm>
                <a:off x="0" y="1397000"/>
                <a:ext cx="2716292" cy="413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7" h="19362" extrusionOk="0">
                    <a:moveTo>
                      <a:pt x="2982" y="2337"/>
                    </a:moveTo>
                    <a:cubicBezTo>
                      <a:pt x="2484" y="7946"/>
                      <a:pt x="-88" y="9406"/>
                      <a:pt x="2" y="16856"/>
                    </a:cubicBezTo>
                    <a:cubicBezTo>
                      <a:pt x="60" y="21600"/>
                      <a:pt x="11693" y="18139"/>
                      <a:pt x="12961" y="18209"/>
                    </a:cubicBezTo>
                    <a:cubicBezTo>
                      <a:pt x="15091" y="18326"/>
                      <a:pt x="17165" y="15834"/>
                      <a:pt x="19280" y="15305"/>
                    </a:cubicBezTo>
                    <a:cubicBezTo>
                      <a:pt x="21512" y="14747"/>
                      <a:pt x="17624" y="1965"/>
                      <a:pt x="17229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chenying0907 244"/>
              <p:cNvSpPr/>
              <p:nvPr/>
            </p:nvSpPr>
            <p:spPr>
              <a:xfrm>
                <a:off x="1155700" y="1701800"/>
                <a:ext cx="383109" cy="9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9" extrusionOk="0">
                    <a:moveTo>
                      <a:pt x="0" y="21102"/>
                    </a:moveTo>
                    <a:cubicBezTo>
                      <a:pt x="7219" y="21600"/>
                      <a:pt x="14386" y="11167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245"/>
              <p:cNvSpPr/>
              <p:nvPr/>
            </p:nvSpPr>
            <p:spPr>
              <a:xfrm>
                <a:off x="495300" y="1485900"/>
                <a:ext cx="1791581" cy="42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413" extrusionOk="0">
                    <a:moveTo>
                      <a:pt x="0" y="10843"/>
                    </a:moveTo>
                    <a:cubicBezTo>
                      <a:pt x="1470" y="21600"/>
                      <a:pt x="3381" y="10281"/>
                      <a:pt x="4897" y="8096"/>
                    </a:cubicBezTo>
                    <a:cubicBezTo>
                      <a:pt x="7216" y="4750"/>
                      <a:pt x="9513" y="5511"/>
                      <a:pt x="11833" y="3600"/>
                    </a:cubicBezTo>
                    <a:cubicBezTo>
                      <a:pt x="14948" y="1033"/>
                      <a:pt x="18542" y="12713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chenying0907 246"/>
              <p:cNvSpPr/>
              <p:nvPr/>
            </p:nvSpPr>
            <p:spPr>
              <a:xfrm>
                <a:off x="330200" y="1600199"/>
                <a:ext cx="2028206" cy="53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2183" extrusionOk="0">
                    <a:moveTo>
                      <a:pt x="0" y="4541"/>
                    </a:moveTo>
                    <a:cubicBezTo>
                      <a:pt x="2051" y="21600"/>
                      <a:pt x="5584" y="4838"/>
                      <a:pt x="7810" y="4383"/>
                    </a:cubicBezTo>
                    <a:cubicBezTo>
                      <a:pt x="10095" y="3916"/>
                      <a:pt x="12384" y="6226"/>
                      <a:pt x="14669" y="6441"/>
                    </a:cubicBezTo>
                    <a:cubicBezTo>
                      <a:pt x="16760" y="6634"/>
                      <a:pt x="19410" y="609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chenying0907 247"/>
              <p:cNvSpPr/>
              <p:nvPr/>
            </p:nvSpPr>
            <p:spPr>
              <a:xfrm>
                <a:off x="544958" y="165099"/>
                <a:ext cx="1478078" cy="1076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4" h="20694" extrusionOk="0">
                    <a:moveTo>
                      <a:pt x="20629" y="19260"/>
                    </a:moveTo>
                    <a:cubicBezTo>
                      <a:pt x="20977" y="14949"/>
                      <a:pt x="20772" y="10813"/>
                      <a:pt x="20677" y="6492"/>
                    </a:cubicBezTo>
                    <a:cubicBezTo>
                      <a:pt x="20626" y="4148"/>
                      <a:pt x="20883" y="3161"/>
                      <a:pt x="20716" y="794"/>
                    </a:cubicBezTo>
                    <a:cubicBezTo>
                      <a:pt x="20595" y="-906"/>
                      <a:pt x="2257" y="570"/>
                      <a:pt x="640" y="1127"/>
                    </a:cubicBezTo>
                    <a:cubicBezTo>
                      <a:pt x="-623" y="7448"/>
                      <a:pt x="271" y="14260"/>
                      <a:pt x="871" y="20694"/>
                    </a:cubicBezTo>
                    <a:cubicBezTo>
                      <a:pt x="852" y="20484"/>
                      <a:pt x="2889" y="20367"/>
                      <a:pt x="2986" y="20359"/>
                    </a:cubicBezTo>
                    <a:cubicBezTo>
                      <a:pt x="4363" y="20257"/>
                      <a:pt x="20587" y="19755"/>
                      <a:pt x="20595" y="19670"/>
                    </a:cubicBezTo>
                    <a:cubicBezTo>
                      <a:pt x="20607" y="19533"/>
                      <a:pt x="20618" y="19396"/>
                      <a:pt x="20629" y="1926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21" name="chenying0907 79"/>
          <p:cNvSpPr/>
          <p:nvPr/>
        </p:nvSpPr>
        <p:spPr>
          <a:xfrm>
            <a:off x="8077633" y="1154164"/>
            <a:ext cx="1089770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chenying0907 79"/>
          <p:cNvSpPr/>
          <p:nvPr/>
        </p:nvSpPr>
        <p:spPr>
          <a:xfrm flipV="1">
            <a:off x="8256469" y="4336939"/>
            <a:ext cx="1089770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chenying0907 79"/>
          <p:cNvSpPr/>
          <p:nvPr/>
        </p:nvSpPr>
        <p:spPr>
          <a:xfrm flipH="1">
            <a:off x="2818009" y="1154164"/>
            <a:ext cx="1089768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chenying0907 79"/>
          <p:cNvSpPr/>
          <p:nvPr/>
        </p:nvSpPr>
        <p:spPr>
          <a:xfrm flipH="1" flipV="1">
            <a:off x="2818009" y="4268265"/>
            <a:ext cx="1089768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6123 w 50596"/>
              <a:gd name="connsiteY4" fmla="*/ 28485 h 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chenying0907 148"/>
          <p:cNvSpPr/>
          <p:nvPr/>
        </p:nvSpPr>
        <p:spPr>
          <a:xfrm>
            <a:off x="9167403" y="921740"/>
            <a:ext cx="2497939" cy="667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실시간으로 업데이트 되는 내용으로 정보 제공</a:t>
            </a:r>
            <a:endParaRPr sz="1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27" name="chenying0907 148"/>
          <p:cNvSpPr/>
          <p:nvPr/>
        </p:nvSpPr>
        <p:spPr>
          <a:xfrm>
            <a:off x="9390078" y="4946223"/>
            <a:ext cx="2497939" cy="933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현시점에서의 가장 관심이 되는 코로나 백신 관련 </a:t>
            </a:r>
            <a:endParaRPr lang="en-US" altLang="ko-KR" sz="1600" dirty="0" smtClean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자세한 정보 제공</a:t>
            </a:r>
            <a:endParaRPr sz="1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29" name="chenying0907 148"/>
          <p:cNvSpPr/>
          <p:nvPr/>
        </p:nvSpPr>
        <p:spPr>
          <a:xfrm>
            <a:off x="79132" y="4605321"/>
            <a:ext cx="3008726" cy="963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사용자는 간단한 키워드 검색만으로</a:t>
            </a:r>
            <a:endParaRPr lang="en-US" altLang="ko-KR" sz="1600" dirty="0" smtClean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코로나 관련 내용 얻을 수 있음</a:t>
            </a:r>
            <a:endParaRPr sz="1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0" name="chenying0907 148"/>
          <p:cNvSpPr/>
          <p:nvPr/>
        </p:nvSpPr>
        <p:spPr>
          <a:xfrm>
            <a:off x="428516" y="951683"/>
            <a:ext cx="2497939" cy="637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신뢰할 수 있는 기관 링크</a:t>
            </a:r>
            <a:endParaRPr lang="en-US" altLang="ko-KR" sz="1600" dirty="0" smtClean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=&gt; </a:t>
            </a:r>
            <a:r>
              <a:rPr lang="ko-KR" altLang="en-US" sz="1600" dirty="0" smtClean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정확한 정보 전달</a:t>
            </a:r>
            <a:endParaRPr sz="1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9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/>
      <p:bldP spid="27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476978" y="141462"/>
            <a:ext cx="8715020" cy="5997834"/>
            <a:chOff x="6436426" y="1882406"/>
            <a:chExt cx="5623071" cy="2538014"/>
          </a:xfrm>
        </p:grpSpPr>
        <p:sp>
          <p:nvSpPr>
            <p:cNvPr id="2" name="chenying0907 109"/>
            <p:cNvSpPr/>
            <p:nvPr/>
          </p:nvSpPr>
          <p:spPr>
            <a:xfrm>
              <a:off x="6436426" y="1882406"/>
              <a:ext cx="873670" cy="83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148"/>
            <p:cNvSpPr/>
            <p:nvPr/>
          </p:nvSpPr>
          <p:spPr>
            <a:xfrm>
              <a:off x="7648564" y="1983202"/>
              <a:ext cx="4410933" cy="97026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>
                <a:buNone/>
                <a:defRPr sz="3600">
                  <a:solidFill>
                    <a:srgbClr val="475278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 lang="ko-KR" altLang="en-US" sz="1600" dirty="0" smtClean="0">
                  <a:latin typeface="+mj-ea"/>
                  <a:ea typeface="+mj-ea"/>
                </a:rPr>
                <a:t>모든 </a:t>
              </a:r>
              <a:r>
                <a:rPr lang="ko-KR" altLang="en-US" sz="1600" dirty="0">
                  <a:latin typeface="+mj-ea"/>
                  <a:ea typeface="+mj-ea"/>
                </a:rPr>
                <a:t>분야에서 적극적으로 이용되는 </a:t>
              </a:r>
              <a:r>
                <a:rPr lang="en-US" altLang="ko-KR" sz="1600" dirty="0">
                  <a:latin typeface="+mj-ea"/>
                  <a:ea typeface="+mj-ea"/>
                </a:rPr>
                <a:t>‘</a:t>
              </a:r>
              <a:r>
                <a:rPr lang="ko-KR" altLang="en-US" sz="1600" dirty="0">
                  <a:latin typeface="+mj-ea"/>
                  <a:ea typeface="+mj-ea"/>
                </a:rPr>
                <a:t>정보</a:t>
              </a:r>
              <a:r>
                <a:rPr lang="en-US" altLang="ko-KR" sz="1600" dirty="0">
                  <a:latin typeface="+mj-ea"/>
                  <a:ea typeface="+mj-ea"/>
                </a:rPr>
                <a:t>’</a:t>
              </a:r>
              <a:r>
                <a:rPr lang="ko-KR" altLang="en-US" sz="1600" dirty="0">
                  <a:latin typeface="+mj-ea"/>
                  <a:ea typeface="+mj-ea"/>
                </a:rPr>
                <a:t>를 코로나에  </a:t>
              </a:r>
              <a:r>
                <a:rPr lang="ko-KR" altLang="en-US" sz="1600" dirty="0" smtClean="0"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latin typeface="+mj-ea"/>
                  <a:ea typeface="+mj-ea"/>
                </a:rPr>
                <a:t>접목하여 </a:t>
              </a:r>
              <a:r>
                <a:rPr lang="en-US" altLang="ko-KR" sz="1600" dirty="0" smtClean="0">
                  <a:latin typeface="+mj-ea"/>
                  <a:ea typeface="+mj-ea"/>
                </a:rPr>
                <a:t>,</a:t>
              </a:r>
            </a:p>
            <a:p>
              <a:pPr>
                <a:buNone/>
                <a:defRPr sz="3600">
                  <a:solidFill>
                    <a:srgbClr val="475278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 lang="ko-KR" altLang="en-US" sz="1600" dirty="0" smtClean="0"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latin typeface="+mj-ea"/>
                  <a:ea typeface="+mj-ea"/>
                </a:rPr>
                <a:t>코로나 통합 검색 시스템을 만들어 사람들에게 편리함을 제공할 수 있어 </a:t>
              </a:r>
              <a:r>
                <a:rPr lang="ko-KR" altLang="en-US" sz="1600" dirty="0" smtClean="0">
                  <a:latin typeface="+mj-ea"/>
                  <a:ea typeface="+mj-ea"/>
                </a:rPr>
                <a:t>의미 있었다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  <a:r>
                <a:rPr lang="ko-KR" altLang="en-US" sz="1600" dirty="0">
                  <a:latin typeface="+mj-ea"/>
                  <a:ea typeface="+mj-ea"/>
                </a:rPr>
                <a:t> 특히 상황의 변화로 정서적 우울함과 불안함을 겪고 있는 사람들을 위해 </a:t>
              </a:r>
              <a:r>
                <a:rPr lang="en-US" altLang="ko-KR" sz="1600" dirty="0">
                  <a:latin typeface="+mj-ea"/>
                  <a:ea typeface="+mj-ea"/>
                </a:rPr>
                <a:t>‘</a:t>
              </a:r>
              <a:r>
                <a:rPr lang="ko-KR" altLang="en-US" sz="1600" dirty="0">
                  <a:latin typeface="+mj-ea"/>
                  <a:ea typeface="+mj-ea"/>
                </a:rPr>
                <a:t>코로나 블루</a:t>
              </a:r>
              <a:r>
                <a:rPr lang="en-US" altLang="ko-KR" sz="1600" dirty="0">
                  <a:latin typeface="+mj-ea"/>
                  <a:ea typeface="+mj-ea"/>
                </a:rPr>
                <a:t>’</a:t>
              </a:r>
              <a:r>
                <a:rPr lang="ko-KR" altLang="en-US" sz="1600" dirty="0">
                  <a:latin typeface="+mj-ea"/>
                  <a:ea typeface="+mj-ea"/>
                </a:rPr>
                <a:t>의 원인</a:t>
              </a:r>
              <a:r>
                <a:rPr lang="en-US" altLang="ko-KR" sz="1600" dirty="0">
                  <a:latin typeface="+mj-ea"/>
                  <a:ea typeface="+mj-ea"/>
                </a:rPr>
                <a:t>,</a:t>
              </a:r>
              <a:r>
                <a:rPr lang="ko-KR" altLang="en-US" sz="1600" dirty="0">
                  <a:latin typeface="+mj-ea"/>
                  <a:ea typeface="+mj-ea"/>
                </a:rPr>
                <a:t> </a:t>
              </a:r>
              <a:r>
                <a:rPr lang="ko-KR" altLang="en-US" sz="1600" dirty="0" err="1">
                  <a:latin typeface="+mj-ea"/>
                  <a:ea typeface="+mj-ea"/>
                </a:rPr>
                <a:t>주요증상</a:t>
              </a:r>
              <a:r>
                <a:rPr lang="en-US" altLang="ko-KR" sz="1600" dirty="0">
                  <a:latin typeface="+mj-ea"/>
                  <a:ea typeface="+mj-ea"/>
                </a:rPr>
                <a:t>,</a:t>
              </a:r>
              <a:r>
                <a:rPr lang="ko-KR" altLang="en-US" sz="1600" dirty="0">
                  <a:latin typeface="+mj-ea"/>
                  <a:ea typeface="+mj-ea"/>
                </a:rPr>
                <a:t> 치료법</a:t>
              </a:r>
              <a:r>
                <a:rPr lang="en-US" altLang="ko-KR" sz="1600" dirty="0">
                  <a:latin typeface="+mj-ea"/>
                  <a:ea typeface="+mj-ea"/>
                </a:rPr>
                <a:t>,</a:t>
              </a:r>
              <a:r>
                <a:rPr lang="ko-KR" altLang="en-US" sz="1600" dirty="0">
                  <a:latin typeface="+mj-ea"/>
                  <a:ea typeface="+mj-ea"/>
                </a:rPr>
                <a:t> </a:t>
              </a:r>
              <a:r>
                <a:rPr lang="ko-KR" altLang="en-US" sz="1600" dirty="0" err="1" smtClean="0">
                  <a:latin typeface="+mj-ea"/>
                  <a:ea typeface="+mj-ea"/>
                </a:rPr>
                <a:t>시도재난</a:t>
              </a:r>
              <a:r>
                <a:rPr lang="ko-KR" altLang="en-US" sz="1600" dirty="0" smtClean="0">
                  <a:latin typeface="+mj-ea"/>
                  <a:ea typeface="+mj-ea"/>
                </a:rPr>
                <a:t> 심리복지센터 </a:t>
              </a:r>
              <a:r>
                <a:rPr lang="ko-KR" altLang="en-US" sz="1600" dirty="0">
                  <a:latin typeface="+mj-ea"/>
                  <a:ea typeface="+mj-ea"/>
                </a:rPr>
                <a:t>연락처</a:t>
              </a:r>
              <a:r>
                <a:rPr lang="en-US" altLang="ko-KR" sz="1600" dirty="0">
                  <a:latin typeface="+mj-ea"/>
                  <a:ea typeface="+mj-ea"/>
                </a:rPr>
                <a:t>,</a:t>
              </a:r>
              <a:r>
                <a:rPr lang="ko-KR" altLang="en-US" sz="1600" dirty="0">
                  <a:latin typeface="+mj-ea"/>
                  <a:ea typeface="+mj-ea"/>
                </a:rPr>
                <a:t> 코로나 극복 관련 영상 자료를 조사하고 정리한 역할을 맡아 나의 관심분야인 심리학</a:t>
              </a:r>
              <a:r>
                <a:rPr lang="en-US" altLang="ko-KR" sz="1600" dirty="0">
                  <a:latin typeface="+mj-ea"/>
                  <a:ea typeface="+mj-ea"/>
                </a:rPr>
                <a:t>,</a:t>
              </a:r>
              <a:r>
                <a:rPr lang="ko-KR" altLang="en-US" sz="1600" dirty="0">
                  <a:latin typeface="+mj-ea"/>
                  <a:ea typeface="+mj-ea"/>
                </a:rPr>
                <a:t>생물학적 관점에서 문제의 해결방법을 모색할 수 있었다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  <a:r>
                <a:rPr lang="ko-KR" altLang="en-US" sz="1600" dirty="0">
                  <a:latin typeface="+mj-ea"/>
                  <a:ea typeface="+mj-ea"/>
                </a:rPr>
                <a:t> 코딩 작업에는 직접적인 도움을 주지 못한 점이 아쉬웠으며 앞으로 </a:t>
              </a:r>
              <a:r>
                <a:rPr lang="ko-KR" altLang="en-US" sz="1600" dirty="0" smtClean="0">
                  <a:latin typeface="+mj-ea"/>
                  <a:ea typeface="+mj-ea"/>
                </a:rPr>
                <a:t>코딩 실력을 </a:t>
              </a:r>
              <a:r>
                <a:rPr lang="ko-KR" altLang="en-US" sz="1600" dirty="0">
                  <a:latin typeface="+mj-ea"/>
                  <a:ea typeface="+mj-ea"/>
                </a:rPr>
                <a:t>기르기 위해 노력하여 정보사회에 대응할 수 있도록 해야겠다고 생각하였다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5" name="chenying0907 109"/>
            <p:cNvSpPr/>
            <p:nvPr/>
          </p:nvSpPr>
          <p:spPr>
            <a:xfrm>
              <a:off x="6436426" y="3234214"/>
              <a:ext cx="873670" cy="83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chenying0907 148"/>
            <p:cNvSpPr/>
            <p:nvPr/>
          </p:nvSpPr>
          <p:spPr>
            <a:xfrm>
              <a:off x="7648564" y="3220935"/>
              <a:ext cx="4410933" cy="119948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algn="just">
                <a:lnSpc>
                  <a:spcPct val="160000"/>
                </a:lnSpc>
                <a:defRPr sz="3600">
                  <a:solidFill>
                    <a:srgbClr val="475278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 sz="1600" b="1" i="0" u="none" strike="noStrike" dirty="0" err="1" smtClean="0">
                  <a:latin typeface="+mj-ea"/>
                  <a:ea typeface="+mj-ea"/>
                </a:rPr>
                <a:t>코로나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검색</a:t>
              </a:r>
              <a:r>
                <a:rPr lang="en-US"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엔진을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프로그래밍으로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만들어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보는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과정에서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진로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간호사와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관련된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자료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조사를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담당하였고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코로나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lang="EN-US" sz="1600" b="1" i="0" u="none" strike="noStrike" dirty="0">
                  <a:latin typeface="+mj-ea"/>
                  <a:ea typeface="+mj-ea"/>
                </a:rPr>
                <a:t>19 </a:t>
              </a:r>
              <a:r>
                <a:rPr sz="1600" b="1" i="0" u="none" strike="noStrike" dirty="0" err="1">
                  <a:latin typeface="+mj-ea"/>
                  <a:ea typeface="+mj-ea"/>
                </a:rPr>
                <a:t>예방법과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증상</a:t>
              </a:r>
              <a:r>
                <a:rPr lang="EN-US" sz="1600" b="1" i="0" u="none" strike="noStrike" dirty="0">
                  <a:latin typeface="+mj-ea"/>
                  <a:ea typeface="+mj-ea"/>
                </a:rPr>
                <a:t>, </a:t>
              </a:r>
              <a:r>
                <a:rPr sz="1600" b="1" i="0" u="none" strike="noStrike" dirty="0" err="1">
                  <a:latin typeface="+mj-ea"/>
                  <a:ea typeface="+mj-ea"/>
                </a:rPr>
                <a:t>증상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순서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등에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대해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조사하였다</a:t>
              </a:r>
              <a:r>
                <a:rPr lang="EN-US" sz="1600" b="1" i="0" u="none" strike="noStrike" dirty="0">
                  <a:latin typeface="+mj-ea"/>
                  <a:ea typeface="+mj-ea"/>
                </a:rPr>
                <a:t>.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진로와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연관된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내용을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조사하여서</a:t>
              </a:r>
              <a:r>
                <a:rPr sz="1600" b="1" i="0" u="none" strike="noStrike" dirty="0">
                  <a:latin typeface="+mj-ea"/>
                  <a:ea typeface="+mj-ea"/>
                </a:rPr>
                <a:t> 더 </a:t>
              </a:r>
              <a:r>
                <a:rPr sz="1600" b="1" i="0" u="none" strike="noStrike" dirty="0" err="1">
                  <a:latin typeface="+mj-ea"/>
                  <a:ea typeface="+mj-ea"/>
                </a:rPr>
                <a:t>흥미로웠으며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코로나에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대해서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보다</a:t>
              </a:r>
              <a:r>
                <a:rPr sz="1600" b="1" i="0" u="none" strike="noStrike" dirty="0">
                  <a:latin typeface="+mj-ea"/>
                  <a:ea typeface="+mj-ea"/>
                </a:rPr>
                <a:t> 더 </a:t>
              </a:r>
              <a:r>
                <a:rPr sz="1600" b="1" i="0" u="none" strike="noStrike" dirty="0" err="1">
                  <a:latin typeface="+mj-ea"/>
                  <a:ea typeface="+mj-ea"/>
                </a:rPr>
                <a:t>깊숙이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알아볼</a:t>
              </a:r>
              <a:r>
                <a:rPr sz="1600" b="1" i="0" u="none" strike="noStrike" dirty="0">
                  <a:latin typeface="+mj-ea"/>
                  <a:ea typeface="+mj-ea"/>
                </a:rPr>
                <a:t> 수 </a:t>
              </a:r>
              <a:r>
                <a:rPr sz="1600" b="1" i="0" u="none" strike="noStrike" dirty="0" err="1">
                  <a:latin typeface="+mj-ea"/>
                  <a:ea typeface="+mj-ea"/>
                </a:rPr>
                <a:t>있어서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뜻깊은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시간이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되었던</a:t>
              </a:r>
              <a:r>
                <a:rPr sz="1600" b="1" i="0" u="none" strike="noStrike" dirty="0">
                  <a:latin typeface="+mj-ea"/>
                  <a:ea typeface="+mj-ea"/>
                </a:rPr>
                <a:t> 것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같다</a:t>
              </a:r>
              <a:r>
                <a:rPr lang="EN-US" sz="1600" b="1" i="0" u="none" strike="noStrike" dirty="0">
                  <a:latin typeface="+mj-ea"/>
                  <a:ea typeface="+mj-ea"/>
                </a:rPr>
                <a:t>. </a:t>
              </a:r>
              <a:r>
                <a:rPr sz="1600" b="1" i="0" u="none" strike="noStrike" dirty="0" err="1">
                  <a:latin typeface="+mj-ea"/>
                  <a:ea typeface="+mj-ea"/>
                </a:rPr>
                <a:t>그리고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프로그래밍과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연관하여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어떻게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프로그래밍으로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lang="ko-KR" altLang="en-US" sz="1600" b="1" i="0" u="none" strike="noStrike" dirty="0" smtClean="0">
                  <a:latin typeface="+mj-ea"/>
                  <a:ea typeface="+mj-ea"/>
                </a:rPr>
                <a:t>검색 엔진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을 </a:t>
              </a:r>
              <a:r>
                <a:rPr lang="ko-KR" altLang="en-US" sz="1600" b="1" dirty="0" smtClean="0">
                  <a:latin typeface="+mj-ea"/>
                  <a:ea typeface="+mj-ea"/>
                </a:rPr>
                <a:t>만들</a:t>
              </a:r>
              <a:r>
                <a:rPr sz="1600" b="1" i="0" u="none" strike="noStrike" dirty="0" smtClean="0">
                  <a:latin typeface="+mj-ea"/>
                  <a:ea typeface="+mj-ea"/>
                </a:rPr>
                <a:t> </a:t>
              </a:r>
              <a:r>
                <a:rPr sz="1600" b="1" i="0" u="none" strike="noStrike" dirty="0">
                  <a:latin typeface="+mj-ea"/>
                  <a:ea typeface="+mj-ea"/>
                </a:rPr>
                <a:t>수 </a:t>
              </a:r>
              <a:r>
                <a:rPr sz="1600" b="1" i="0" u="none" strike="noStrike" dirty="0" err="1">
                  <a:latin typeface="+mj-ea"/>
                  <a:ea typeface="+mj-ea"/>
                </a:rPr>
                <a:t>있는지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알게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되었으며</a:t>
              </a:r>
              <a:r>
                <a:rPr lang="EN-US" sz="1600" b="1" i="0" u="none" strike="noStrike" dirty="0" smtClean="0">
                  <a:latin typeface="+mj-ea"/>
                  <a:ea typeface="+mj-ea"/>
                </a:rPr>
                <a:t>,  </a:t>
              </a:r>
              <a:r>
                <a:rPr sz="1600" b="1" i="0" u="none" strike="noStrike" dirty="0" err="1">
                  <a:latin typeface="+mj-ea"/>
                  <a:ea typeface="+mj-ea"/>
                </a:rPr>
                <a:t>코로나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관련하여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내용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측면에서</a:t>
              </a:r>
              <a:r>
                <a:rPr sz="1600" b="1" i="0" u="none" strike="noStrike" dirty="0">
                  <a:latin typeface="+mj-ea"/>
                  <a:ea typeface="+mj-ea"/>
                </a:rPr>
                <a:t> 더 </a:t>
              </a:r>
              <a:r>
                <a:rPr sz="1600" b="1" i="0" u="none" strike="noStrike" dirty="0" err="1">
                  <a:latin typeface="+mj-ea"/>
                  <a:ea typeface="+mj-ea"/>
                </a:rPr>
                <a:t>알아볼</a:t>
              </a:r>
              <a:r>
                <a:rPr sz="1600" b="1" i="0" u="none" strike="noStrike" dirty="0">
                  <a:latin typeface="+mj-ea"/>
                  <a:ea typeface="+mj-ea"/>
                </a:rPr>
                <a:t> 수 </a:t>
              </a:r>
              <a:r>
                <a:rPr sz="1600" b="1" i="0" u="none" strike="noStrike" dirty="0" err="1">
                  <a:latin typeface="+mj-ea"/>
                  <a:ea typeface="+mj-ea"/>
                </a:rPr>
                <a:t>있어서</a:t>
              </a:r>
              <a:r>
                <a:rPr sz="1600" b="1" i="0" u="none" strike="noStrike" dirty="0">
                  <a:latin typeface="+mj-ea"/>
                  <a:ea typeface="+mj-ea"/>
                </a:rPr>
                <a:t> 더 </a:t>
              </a:r>
              <a:r>
                <a:rPr sz="1600" b="1" i="0" u="none" strike="noStrike" dirty="0" err="1">
                  <a:latin typeface="+mj-ea"/>
                  <a:ea typeface="+mj-ea"/>
                </a:rPr>
                <a:t>관심을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가지고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살펴볼</a:t>
              </a:r>
              <a:r>
                <a:rPr sz="1600" b="1" i="0" u="none" strike="noStrike" dirty="0">
                  <a:latin typeface="+mj-ea"/>
                  <a:ea typeface="+mj-ea"/>
                </a:rPr>
                <a:t> 수 </a:t>
              </a:r>
              <a:r>
                <a:rPr sz="1600" b="1" i="0" u="none" strike="noStrike" dirty="0" err="1">
                  <a:latin typeface="+mj-ea"/>
                  <a:ea typeface="+mj-ea"/>
                </a:rPr>
                <a:t>있었던</a:t>
              </a:r>
              <a:r>
                <a:rPr sz="1600" b="1" i="0" u="none" strike="noStrike" dirty="0">
                  <a:latin typeface="+mj-ea"/>
                  <a:ea typeface="+mj-ea"/>
                </a:rPr>
                <a:t> </a:t>
              </a:r>
              <a:r>
                <a:rPr sz="1600" b="1" i="0" u="none" strike="noStrike" dirty="0" err="1">
                  <a:latin typeface="+mj-ea"/>
                  <a:ea typeface="+mj-ea"/>
                </a:rPr>
                <a:t>시간이었던</a:t>
              </a:r>
              <a:r>
                <a:rPr sz="1600" b="1" i="0" u="none" strike="noStrike" dirty="0">
                  <a:latin typeface="+mj-ea"/>
                  <a:ea typeface="+mj-ea"/>
                </a:rPr>
                <a:t> 것 </a:t>
              </a:r>
              <a:r>
                <a:rPr sz="1600" b="1" i="0" u="none" strike="noStrike" dirty="0" err="1" smtClean="0">
                  <a:latin typeface="+mj-ea"/>
                  <a:ea typeface="+mj-ea"/>
                </a:rPr>
                <a:t>같다</a:t>
              </a:r>
              <a:r>
                <a:rPr lang="EN-US" sz="1600" b="1" i="0" u="none" strike="noStrike" dirty="0"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5" name="Group 44"/>
          <p:cNvGrpSpPr/>
          <p:nvPr/>
        </p:nvGrpSpPr>
        <p:grpSpPr>
          <a:xfrm>
            <a:off x="2930360" y="2100886"/>
            <a:ext cx="807367" cy="906808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246674" y="544708"/>
            <a:ext cx="2686714" cy="3315555"/>
            <a:chOff x="829099" y="2206816"/>
            <a:chExt cx="4556482" cy="4874704"/>
          </a:xfrm>
        </p:grpSpPr>
        <p:grpSp>
          <p:nvGrpSpPr>
            <p:cNvPr id="23" name="Group 32"/>
            <p:cNvGrpSpPr/>
            <p:nvPr/>
          </p:nvGrpSpPr>
          <p:grpSpPr>
            <a:xfrm rot="20904356">
              <a:off x="829099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rgbClr val="46537A">
                    <a:alpha val="49000"/>
                  </a:srgbClr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 rot="20146483">
            <a:off x="379744" y="701507"/>
            <a:ext cx="183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46537A"/>
                </a:solidFill>
              </a:rPr>
              <a:t>소감문</a:t>
            </a:r>
            <a:endParaRPr lang="ko-KR" altLang="en-US" sz="3600" dirty="0">
              <a:solidFill>
                <a:srgbClr val="46537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2408" y="16329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산하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12407" y="44431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정희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991674" y="527987"/>
            <a:ext cx="8200324" cy="6038870"/>
            <a:chOff x="6436426" y="1882406"/>
            <a:chExt cx="5623071" cy="3535616"/>
          </a:xfrm>
        </p:grpSpPr>
        <p:sp>
          <p:nvSpPr>
            <p:cNvPr id="2" name="chenying0907 109"/>
            <p:cNvSpPr/>
            <p:nvPr/>
          </p:nvSpPr>
          <p:spPr>
            <a:xfrm>
              <a:off x="6436426" y="1882406"/>
              <a:ext cx="873670" cy="83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chenying0907 148"/>
            <p:cNvSpPr/>
            <p:nvPr/>
          </p:nvSpPr>
          <p:spPr>
            <a:xfrm>
              <a:off x="7648564" y="1959282"/>
              <a:ext cx="4410933" cy="101810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fontAlgn="base" latinLnBrk="1"/>
              <a:r>
                <a:rPr lang="ko-KR" altLang="en-US" dirty="0">
                  <a:solidFill>
                    <a:srgbClr val="46537A"/>
                  </a:solidFill>
                </a:rPr>
                <a:t>조원들과 서로 협동하여 결과물을 무사히 만들어 뿌듯한 마음이 들었고</a:t>
              </a:r>
              <a:r>
                <a:rPr lang="en-US" altLang="ko-KR" dirty="0">
                  <a:solidFill>
                    <a:srgbClr val="46537A"/>
                  </a:solidFill>
                </a:rPr>
                <a:t>, </a:t>
              </a:r>
              <a:r>
                <a:rPr lang="ko-KR" altLang="en-US" dirty="0">
                  <a:solidFill>
                    <a:srgbClr val="46537A"/>
                  </a:solidFill>
                </a:rPr>
                <a:t>코로나 </a:t>
              </a:r>
              <a:r>
                <a:rPr lang="en-US" altLang="ko-KR" dirty="0">
                  <a:solidFill>
                    <a:srgbClr val="46537A"/>
                  </a:solidFill>
                </a:rPr>
                <a:t>19</a:t>
              </a:r>
              <a:r>
                <a:rPr lang="ko-KR" altLang="en-US" dirty="0">
                  <a:solidFill>
                    <a:srgbClr val="46537A"/>
                  </a:solidFill>
                </a:rPr>
                <a:t>로 인해 조원들과 협동하는 기회가 많지 않아서 실망했던 적도 있었지만 이번 활동을 통해 조원들과 더욱 가까워지는 계기가 될 수 있었다</a:t>
              </a:r>
              <a:r>
                <a:rPr lang="en-US" altLang="ko-KR" dirty="0">
                  <a:solidFill>
                    <a:srgbClr val="46537A"/>
                  </a:solidFill>
                </a:rPr>
                <a:t>. </a:t>
              </a:r>
              <a:r>
                <a:rPr lang="ko-KR" altLang="en-US" dirty="0">
                  <a:solidFill>
                    <a:srgbClr val="46537A"/>
                  </a:solidFill>
                </a:rPr>
                <a:t>또</a:t>
              </a:r>
              <a:r>
                <a:rPr lang="en-US" altLang="ko-KR" dirty="0">
                  <a:solidFill>
                    <a:srgbClr val="46537A"/>
                  </a:solidFill>
                </a:rPr>
                <a:t>, </a:t>
              </a:r>
              <a:r>
                <a:rPr lang="ko-KR" altLang="en-US" dirty="0">
                  <a:solidFill>
                    <a:srgbClr val="46537A"/>
                  </a:solidFill>
                </a:rPr>
                <a:t>조원들과 의사소통을 하는 데에 있어서</a:t>
              </a:r>
              <a:r>
                <a:rPr lang="en-US" altLang="ko-KR" dirty="0">
                  <a:solidFill>
                    <a:srgbClr val="46537A"/>
                  </a:solidFill>
                </a:rPr>
                <a:t>, </a:t>
              </a:r>
              <a:r>
                <a:rPr lang="ko-KR" altLang="en-US" dirty="0">
                  <a:solidFill>
                    <a:srgbClr val="46537A"/>
                  </a:solidFill>
                </a:rPr>
                <a:t>원만하게 이루어져 더욱 좋은 결과물을 만들 수 있었다</a:t>
              </a:r>
              <a:r>
                <a:rPr lang="en-US" altLang="ko-KR" dirty="0">
                  <a:solidFill>
                    <a:srgbClr val="46537A"/>
                  </a:solidFill>
                </a:rPr>
                <a:t>.</a:t>
              </a:r>
              <a:endParaRPr lang="ko-KR" altLang="en-US" dirty="0">
                <a:solidFill>
                  <a:srgbClr val="46537A"/>
                </a:solidFill>
              </a:endParaRPr>
            </a:p>
          </p:txBody>
        </p:sp>
        <p:sp>
          <p:nvSpPr>
            <p:cNvPr id="5" name="chenying0907 109"/>
            <p:cNvSpPr/>
            <p:nvPr/>
          </p:nvSpPr>
          <p:spPr>
            <a:xfrm>
              <a:off x="6436426" y="3234214"/>
              <a:ext cx="873670" cy="83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chenying0907 148"/>
            <p:cNvSpPr/>
            <p:nvPr/>
          </p:nvSpPr>
          <p:spPr>
            <a:xfrm>
              <a:off x="7648564" y="3701447"/>
              <a:ext cx="4410933" cy="23845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algn="just">
                <a:lnSpc>
                  <a:spcPct val="160000"/>
                </a:lnSpc>
                <a:defRPr sz="3600">
                  <a:solidFill>
                    <a:srgbClr val="475278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endParaRPr lang="EN-US" sz="1600" b="0" i="0" u="none" strike="noStrike" dirty="0"/>
            </a:p>
          </p:txBody>
        </p:sp>
        <p:sp>
          <p:nvSpPr>
            <p:cNvPr id="7" name="chenying0907 109"/>
            <p:cNvSpPr/>
            <p:nvPr/>
          </p:nvSpPr>
          <p:spPr>
            <a:xfrm>
              <a:off x="6436426" y="4586022"/>
              <a:ext cx="873670" cy="83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chenying0907 148"/>
            <p:cNvSpPr/>
            <p:nvPr/>
          </p:nvSpPr>
          <p:spPr>
            <a:xfrm>
              <a:off x="7648564" y="5069816"/>
              <a:ext cx="4410933" cy="19525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defTabSz="457200">
                <a:lnSpc>
                  <a:spcPct val="120000"/>
                </a:lnSpc>
                <a:tabLst>
                  <a:tab pos="1066800" algn="l"/>
                </a:tabLst>
                <a:defRPr sz="3600">
                  <a:solidFill>
                    <a:srgbClr val="475278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endParaRPr sz="1600" dirty="0">
                <a:latin typeface="萝莉体 第二版"/>
                <a:ea typeface="萝莉体 第二版"/>
                <a:cs typeface="萝莉体 第二版"/>
              </a:endParaRPr>
            </a:p>
          </p:txBody>
        </p:sp>
      </p:grpSp>
      <p:grpSp>
        <p:nvGrpSpPr>
          <p:cNvPr id="15" name="Group 44"/>
          <p:cNvGrpSpPr/>
          <p:nvPr/>
        </p:nvGrpSpPr>
        <p:grpSpPr>
          <a:xfrm>
            <a:off x="2930360" y="2100886"/>
            <a:ext cx="807367" cy="906808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243645" y="443108"/>
            <a:ext cx="2686714" cy="3315555"/>
            <a:chOff x="829099" y="2206816"/>
            <a:chExt cx="4556482" cy="4874704"/>
          </a:xfrm>
        </p:grpSpPr>
        <p:grpSp>
          <p:nvGrpSpPr>
            <p:cNvPr id="23" name="Group 32"/>
            <p:cNvGrpSpPr/>
            <p:nvPr/>
          </p:nvGrpSpPr>
          <p:grpSpPr>
            <a:xfrm rot="20904356">
              <a:off x="829099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rgbClr val="46537A">
                    <a:alpha val="49000"/>
                  </a:srgbClr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/>
              </a:pPr>
              <a:endParaRPr lang="zh-CN" altLang="en-US"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94664" y="13440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537A"/>
                </a:solidFill>
              </a:rPr>
              <a:t>유진</a:t>
            </a:r>
            <a:endParaRPr lang="ko-KR" altLang="en-US" dirty="0">
              <a:solidFill>
                <a:srgbClr val="46537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4663" y="3691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537A"/>
                </a:solidFill>
              </a:rPr>
              <a:t>소연</a:t>
            </a:r>
            <a:endParaRPr lang="ko-KR" altLang="en-US" dirty="0">
              <a:solidFill>
                <a:srgbClr val="46537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4662" y="5965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537A"/>
                </a:solidFill>
              </a:rPr>
              <a:t>민주</a:t>
            </a:r>
            <a:endParaRPr lang="ko-KR" altLang="en-US" dirty="0">
              <a:solidFill>
                <a:srgbClr val="46537A"/>
              </a:solidFill>
            </a:endParaRPr>
          </a:p>
        </p:txBody>
      </p:sp>
      <p:sp>
        <p:nvSpPr>
          <p:cNvPr id="26" name="chenying0907 148"/>
          <p:cNvSpPr/>
          <p:nvPr/>
        </p:nvSpPr>
        <p:spPr>
          <a:xfrm>
            <a:off x="5759380" y="4652784"/>
            <a:ext cx="6432620" cy="1738938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fontAlgn="base" latinLnBrk="1"/>
            <a:r>
              <a:rPr lang="ko-KR" altLang="en-US" dirty="0" smtClean="0">
                <a:solidFill>
                  <a:srgbClr val="46537A"/>
                </a:solidFill>
              </a:rPr>
              <a:t>코로나 검색엔진을 함께 만들면서 검색엔진에 쓰일 자료를 조사했는데 특히 현재 사용되고 있는 코로나 백신에 대한 조사를 했다</a:t>
            </a:r>
            <a:r>
              <a:rPr lang="en-US" altLang="ko-KR" dirty="0" smtClean="0">
                <a:solidFill>
                  <a:srgbClr val="46537A"/>
                </a:solidFill>
              </a:rPr>
              <a:t>. WHO</a:t>
            </a:r>
            <a:r>
              <a:rPr lang="ko-KR" altLang="en-US" dirty="0" smtClean="0">
                <a:solidFill>
                  <a:srgbClr val="46537A"/>
                </a:solidFill>
              </a:rPr>
              <a:t>나 질병관리본부</a:t>
            </a:r>
            <a:r>
              <a:rPr lang="en-US" altLang="ko-KR" dirty="0" smtClean="0">
                <a:solidFill>
                  <a:srgbClr val="46537A"/>
                </a:solidFill>
              </a:rPr>
              <a:t>, </a:t>
            </a:r>
            <a:r>
              <a:rPr lang="ko-KR" altLang="en-US" dirty="0" smtClean="0">
                <a:solidFill>
                  <a:srgbClr val="46537A"/>
                </a:solidFill>
              </a:rPr>
              <a:t>백신 제작 기업 사이트에 들어가면서 조사를 하여 백신과 관련해 자세하게 탐구해 볼 수 있었다</a:t>
            </a:r>
            <a:r>
              <a:rPr lang="en-US" altLang="ko-KR" dirty="0" smtClean="0">
                <a:solidFill>
                  <a:srgbClr val="46537A"/>
                </a:solidFill>
              </a:rPr>
              <a:t>. </a:t>
            </a:r>
          </a:p>
          <a:p>
            <a:pPr fontAlgn="base" latinLnBrk="1"/>
            <a:r>
              <a:rPr lang="ko-KR" altLang="en-US" dirty="0" smtClean="0">
                <a:solidFill>
                  <a:srgbClr val="46537A"/>
                </a:solidFill>
              </a:rPr>
              <a:t>수업 때 배우던 </a:t>
            </a:r>
            <a:r>
              <a:rPr lang="ko-KR" altLang="en-US" dirty="0" err="1" smtClean="0">
                <a:solidFill>
                  <a:srgbClr val="46537A"/>
                </a:solidFill>
              </a:rPr>
              <a:t>파이썬으로</a:t>
            </a:r>
            <a:r>
              <a:rPr lang="ko-KR" altLang="en-US" dirty="0" smtClean="0">
                <a:solidFill>
                  <a:srgbClr val="46537A"/>
                </a:solidFill>
              </a:rPr>
              <a:t> 조원들과 함께 간단한 프로그램을 제작하면서 코딩과 더욱 친숙해 질 수 있는 기회가 되었다</a:t>
            </a:r>
            <a:r>
              <a:rPr lang="en-US" altLang="ko-KR" dirty="0" smtClean="0">
                <a:solidFill>
                  <a:srgbClr val="46537A"/>
                </a:solidFill>
              </a:rPr>
              <a:t>.</a:t>
            </a:r>
            <a:endParaRPr lang="ko-KR" altLang="en-US" dirty="0">
              <a:solidFill>
                <a:srgbClr val="4653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6358" y="2854845"/>
            <a:ext cx="3507256" cy="9056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5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감사합니다</a:t>
            </a: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7834953" y="1807473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94091" y="3788093"/>
            <a:ext cx="378824" cy="9058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zh-CN" altLang="en-US" sz="5400">
              <a:solidFill>
                <a:schemeClr val="tx2"/>
              </a:solidFill>
              <a:latin typeface="萝莉体 第二版"/>
              <a:ea typeface="萝莉体 第二版"/>
              <a:cs typeface="萝莉体 第二版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1 -0.14259 C -0.26927 -0.13704 -0.29545 -0.14468 -0.25925 -0.13588 C -0.25157 -0.1338 -0.24401 -0.13102 -0.23633 -0.12894 C -0.22878 -0.12709 -0.2211 -0.12616 -0.21354 -0.12454 C -0.20495 -0.12246 -0.19662 -0.11968 -0.18802 -0.11759 C -0.17331 -0.11435 -0.15847 -0.10926 -0.14362 -0.10857 L -0.08516 -0.10648 L -0.00886 -0.10857 C -0.00378 -0.10857 -0.01901 -0.10787 -0.02409 -0.10648 C -0.02709 -0.10556 -0.03008 -0.10371 -0.03295 -0.10185 C -0.03815 -0.09838 -0.04297 -0.09375 -0.04818 -0.09051 C -0.05404 -0.08704 -0.06016 -0.08496 -0.06602 -0.08148 C -0.07865 -0.07408 -0.10768 -0.05116 -0.11563 -0.04537 C -0.12018 -0.04213 -0.125 -0.03935 -0.12956 -0.03634 C -0.13295 -0.03403 -0.1362 -0.03079 -0.13972 -0.0294 C -0.1487 -0.02593 -0.15261 -0.02454 -0.16133 -0.02037 C -0.17839 -0.01227 -0.1625 -0.01968 -0.17787 -0.01134 C -0.17956 -0.01042 -0.18125 -0.00996 -0.18295 -0.00926 C -0.19076 -0.00232 -0.19688 0.00069 -0.17149 0.00208 C -0.14909 0.00347 -0.1267 0.00023 -0.10417 2.22222E-6 L 2.70833E-6 2.22222E-6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556635" y="1355250"/>
            <a:ext cx="137970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4800" dirty="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목차</a:t>
            </a:r>
          </a:p>
        </p:txBody>
      </p: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l" defTabSz="457200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095999" y="274280"/>
            <a:ext cx="5507125" cy="4203290"/>
            <a:chOff x="6528664" y="1618363"/>
            <a:chExt cx="5507125" cy="4203290"/>
          </a:xfrm>
        </p:grpSpPr>
        <p:sp>
          <p:nvSpPr>
            <p:cNvPr id="6" name="文本框 5"/>
            <p:cNvSpPr txBox="1"/>
            <p:nvPr/>
          </p:nvSpPr>
          <p:spPr>
            <a:xfrm>
              <a:off x="7410134" y="1704055"/>
              <a:ext cx="3143796" cy="5144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>
                  <a:solidFill>
                    <a:schemeClr val="tx2">
                      <a:lumMod val="75000"/>
                    </a:schemeClr>
                  </a:solidFill>
                  <a:latin typeface="萝莉体 第二版"/>
                  <a:ea typeface="萝莉体 第二版"/>
                  <a:cs typeface="萝莉体 第二版"/>
                </a:rPr>
                <a:t>프로그램 제작 동기</a:t>
              </a:r>
            </a:p>
          </p:txBody>
        </p:sp>
        <p:grpSp>
          <p:nvGrpSpPr>
            <p:cNvPr id="68" name="组 67"/>
            <p:cNvGrpSpPr/>
            <p:nvPr/>
          </p:nvGrpSpPr>
          <p:grpSpPr>
            <a:xfrm>
              <a:off x="6528664" y="1618363"/>
              <a:ext cx="714896" cy="842464"/>
              <a:chOff x="6528664" y="1618363"/>
              <a:chExt cx="714896" cy="842464"/>
            </a:xfrm>
          </p:grpSpPr>
          <p:sp>
            <p:nvSpPr>
              <p:cNvPr id="27" name="chenying0907 232"/>
              <p:cNvSpPr/>
              <p:nvPr/>
            </p:nvSpPr>
            <p:spPr>
              <a:xfrm>
                <a:off x="6528664" y="1618363"/>
                <a:ext cx="714896" cy="842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919"/>
                    </a:moveTo>
                    <a:cubicBezTo>
                      <a:pt x="5348" y="11844"/>
                      <a:pt x="8764" y="3907"/>
                      <a:pt x="11380" y="0"/>
                    </a:cubicBezTo>
                    <a:cubicBezTo>
                      <a:pt x="11376" y="5932"/>
                      <a:pt x="16649" y="9489"/>
                      <a:pt x="21600" y="13177"/>
                    </a:cubicBezTo>
                    <a:cubicBezTo>
                      <a:pt x="16544" y="13853"/>
                      <a:pt x="13668" y="17355"/>
                      <a:pt x="11962" y="21600"/>
                    </a:cubicBezTo>
                    <a:cubicBezTo>
                      <a:pt x="10717" y="16355"/>
                      <a:pt x="5962" y="13260"/>
                      <a:pt x="0" y="12019"/>
                    </a:cubicBezTo>
                  </a:path>
                </a:pathLst>
              </a:custGeom>
              <a:solidFill>
                <a:schemeClr val="accent4"/>
              </a:solidFill>
              <a:ln w="38100">
                <a:solidFill>
                  <a:srgbClr val="46537A"/>
                </a:solidFill>
                <a:miter/>
              </a:ln>
            </p:spPr>
            <p:txBody>
              <a:bodyPr lIns="38100" tIns="38100" rIns="38100" bIns="38100" anchor="ctr"/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722231" y="1808762"/>
                <a:ext cx="360559" cy="4478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zh-CN" sz="2400">
                    <a:latin typeface="萝莉体 第二版"/>
                    <a:ea typeface="萝莉体 第二版"/>
                    <a:cs typeface="萝莉体 第二版"/>
                  </a:rPr>
                  <a:t>1</a:t>
                </a:r>
                <a:endParaRPr kumimoji="1" lang="zh-CN" altLang="en-US" sz="2400">
                  <a:latin typeface="萝莉体 第二版"/>
                  <a:ea typeface="萝莉体 第二版"/>
                  <a:cs typeface="萝莉体 第二版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8019198" y="2824196"/>
              <a:ext cx="235375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>
                  <a:solidFill>
                    <a:schemeClr val="tx2">
                      <a:lumMod val="75000"/>
                    </a:schemeClr>
                  </a:solidFill>
                  <a:latin typeface="萝莉体 第二版"/>
                  <a:ea typeface="萝莉体 第二版"/>
                  <a:cs typeface="萝莉体 第二版"/>
                </a:rPr>
                <a:t>검색엔진 내용</a:t>
              </a:r>
            </a:p>
          </p:txBody>
        </p:sp>
        <p:grpSp>
          <p:nvGrpSpPr>
            <p:cNvPr id="73" name="组 72"/>
            <p:cNvGrpSpPr/>
            <p:nvPr/>
          </p:nvGrpSpPr>
          <p:grpSpPr>
            <a:xfrm>
              <a:off x="7137729" y="2738504"/>
              <a:ext cx="714896" cy="842464"/>
              <a:chOff x="6528664" y="1618363"/>
              <a:chExt cx="714896" cy="842464"/>
            </a:xfrm>
          </p:grpSpPr>
          <p:sp>
            <p:nvSpPr>
              <p:cNvPr id="74" name="chenying0907 232"/>
              <p:cNvSpPr/>
              <p:nvPr/>
            </p:nvSpPr>
            <p:spPr>
              <a:xfrm>
                <a:off x="6528664" y="1618363"/>
                <a:ext cx="714896" cy="842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919"/>
                    </a:moveTo>
                    <a:cubicBezTo>
                      <a:pt x="5348" y="11844"/>
                      <a:pt x="8764" y="3907"/>
                      <a:pt x="11380" y="0"/>
                    </a:cubicBezTo>
                    <a:cubicBezTo>
                      <a:pt x="11376" y="5932"/>
                      <a:pt x="16649" y="9489"/>
                      <a:pt x="21600" y="13177"/>
                    </a:cubicBezTo>
                    <a:cubicBezTo>
                      <a:pt x="16544" y="13853"/>
                      <a:pt x="13668" y="17355"/>
                      <a:pt x="11962" y="21600"/>
                    </a:cubicBezTo>
                    <a:cubicBezTo>
                      <a:pt x="10717" y="16355"/>
                      <a:pt x="5962" y="13260"/>
                      <a:pt x="0" y="12019"/>
                    </a:cubicBezTo>
                  </a:path>
                </a:pathLst>
              </a:custGeom>
              <a:solidFill>
                <a:schemeClr val="accent4"/>
              </a:solidFill>
              <a:ln w="38100">
                <a:solidFill>
                  <a:srgbClr val="46537A"/>
                </a:solidFill>
                <a:miter/>
              </a:ln>
            </p:spPr>
            <p:txBody>
              <a:bodyPr lIns="38100" tIns="38100" rIns="38100" bIns="38100" anchor="ctr"/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722231" y="1808762"/>
                <a:ext cx="361094" cy="4516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zh-CN" sz="2400">
                    <a:latin typeface="萝莉体 第二版"/>
                    <a:ea typeface="萝莉体 第二版"/>
                    <a:cs typeface="萝莉体 第二版"/>
                  </a:rPr>
                  <a:t>2</a:t>
                </a:r>
                <a:endParaRPr kumimoji="1" lang="zh-CN" altLang="en-US" sz="2400">
                  <a:latin typeface="萝莉体 第二版"/>
                  <a:ea typeface="萝莉体 第二版"/>
                  <a:cs typeface="萝莉体 第二版"/>
                </a:endParaRPr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7494995" y="3944740"/>
              <a:ext cx="1668284" cy="512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>
                  <a:solidFill>
                    <a:schemeClr val="tx2">
                      <a:lumMod val="75000"/>
                    </a:schemeClr>
                  </a:solidFill>
                  <a:latin typeface="萝莉体 第二版"/>
                  <a:ea typeface="萝莉体 第二版"/>
                  <a:cs typeface="萝莉体 第二版"/>
                </a:rPr>
                <a:t>코딩 내용</a:t>
              </a:r>
            </a:p>
          </p:txBody>
        </p:sp>
        <p:grpSp>
          <p:nvGrpSpPr>
            <p:cNvPr id="77" name="组 76"/>
            <p:cNvGrpSpPr/>
            <p:nvPr/>
          </p:nvGrpSpPr>
          <p:grpSpPr>
            <a:xfrm>
              <a:off x="6613523" y="3859048"/>
              <a:ext cx="714896" cy="842464"/>
              <a:chOff x="6528664" y="1618363"/>
              <a:chExt cx="714896" cy="842464"/>
            </a:xfrm>
          </p:grpSpPr>
          <p:sp>
            <p:nvSpPr>
              <p:cNvPr id="78" name="chenying0907 232"/>
              <p:cNvSpPr/>
              <p:nvPr/>
            </p:nvSpPr>
            <p:spPr>
              <a:xfrm>
                <a:off x="6528664" y="1618363"/>
                <a:ext cx="714896" cy="842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919"/>
                    </a:moveTo>
                    <a:cubicBezTo>
                      <a:pt x="5348" y="11844"/>
                      <a:pt x="8764" y="3907"/>
                      <a:pt x="11380" y="0"/>
                    </a:cubicBezTo>
                    <a:cubicBezTo>
                      <a:pt x="11376" y="5932"/>
                      <a:pt x="16649" y="9489"/>
                      <a:pt x="21600" y="13177"/>
                    </a:cubicBezTo>
                    <a:cubicBezTo>
                      <a:pt x="16544" y="13853"/>
                      <a:pt x="13668" y="17355"/>
                      <a:pt x="11962" y="21600"/>
                    </a:cubicBezTo>
                    <a:cubicBezTo>
                      <a:pt x="10717" y="16355"/>
                      <a:pt x="5962" y="13260"/>
                      <a:pt x="0" y="12019"/>
                    </a:cubicBezTo>
                  </a:path>
                </a:pathLst>
              </a:custGeom>
              <a:solidFill>
                <a:schemeClr val="accent4"/>
              </a:solidFill>
              <a:ln w="38100">
                <a:solidFill>
                  <a:srgbClr val="46537A"/>
                </a:solidFill>
                <a:miter/>
              </a:ln>
            </p:spPr>
            <p:txBody>
              <a:bodyPr lIns="38100" tIns="38100" rIns="38100" bIns="38100" anchor="ctr"/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6722231" y="1808762"/>
                <a:ext cx="361424" cy="44550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zh-CN" sz="2400">
                    <a:latin typeface="萝莉体 第二版"/>
                    <a:ea typeface="萝莉体 第二版"/>
                    <a:cs typeface="萝莉体 第二版"/>
                  </a:rPr>
                  <a:t>3</a:t>
                </a:r>
                <a:endParaRPr kumimoji="1" lang="zh-CN" altLang="en-US" sz="2400">
                  <a:latin typeface="萝莉体 第二版"/>
                  <a:ea typeface="萝莉体 第二版"/>
                  <a:cs typeface="萝莉体 第二版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8104053" y="5064881"/>
              <a:ext cx="393173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>
                  <a:solidFill>
                    <a:schemeClr val="tx2">
                      <a:lumMod val="75000"/>
                    </a:schemeClr>
                  </a:solidFill>
                  <a:latin typeface="萝莉体 第二版"/>
                  <a:ea typeface="萝莉体 第二版"/>
                  <a:cs typeface="萝莉体 第二版"/>
                </a:rPr>
                <a:t>프로그램 제작 기대 효과</a:t>
              </a: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7222588" y="4979189"/>
              <a:ext cx="714896" cy="842464"/>
              <a:chOff x="6528664" y="1618363"/>
              <a:chExt cx="714896" cy="842464"/>
            </a:xfrm>
          </p:grpSpPr>
          <p:sp>
            <p:nvSpPr>
              <p:cNvPr id="82" name="chenying0907 232"/>
              <p:cNvSpPr/>
              <p:nvPr/>
            </p:nvSpPr>
            <p:spPr>
              <a:xfrm>
                <a:off x="6528664" y="1618363"/>
                <a:ext cx="714896" cy="842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919"/>
                    </a:moveTo>
                    <a:cubicBezTo>
                      <a:pt x="5348" y="11844"/>
                      <a:pt x="8764" y="3907"/>
                      <a:pt x="11380" y="0"/>
                    </a:cubicBezTo>
                    <a:cubicBezTo>
                      <a:pt x="11376" y="5932"/>
                      <a:pt x="16649" y="9489"/>
                      <a:pt x="21600" y="13177"/>
                    </a:cubicBezTo>
                    <a:cubicBezTo>
                      <a:pt x="16544" y="13853"/>
                      <a:pt x="13668" y="17355"/>
                      <a:pt x="11962" y="21600"/>
                    </a:cubicBezTo>
                    <a:cubicBezTo>
                      <a:pt x="10717" y="16355"/>
                      <a:pt x="5962" y="13260"/>
                      <a:pt x="0" y="12019"/>
                    </a:cubicBezTo>
                  </a:path>
                </a:pathLst>
              </a:custGeom>
              <a:solidFill>
                <a:schemeClr val="accent4"/>
              </a:solidFill>
              <a:ln w="38100">
                <a:solidFill>
                  <a:srgbClr val="46537A"/>
                </a:solidFill>
                <a:miter/>
              </a:ln>
            </p:spPr>
            <p:txBody>
              <a:bodyPr lIns="38100" tIns="38100" rIns="38100" bIns="38100" anchor="ctr"/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6722231" y="1808762"/>
                <a:ext cx="361959" cy="4493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en-US" altLang="zh-CN" sz="2400">
                    <a:latin typeface="萝莉体 第二版"/>
                    <a:ea typeface="萝莉体 第二版"/>
                    <a:cs typeface="萝莉体 第二版"/>
                  </a:rPr>
                  <a:t>4</a:t>
                </a:r>
                <a:endParaRPr kumimoji="1" lang="zh-CN" altLang="en-US" sz="2400">
                  <a:latin typeface="萝莉体 第二版"/>
                  <a:ea typeface="萝莉体 第二版"/>
                  <a:cs typeface="萝莉体 第二版"/>
                </a:endParaRPr>
              </a:p>
            </p:txBody>
          </p:sp>
        </p:grpSp>
      </p:grpSp>
      <p:grpSp>
        <p:nvGrpSpPr>
          <p:cNvPr id="88" name="그룹 87"/>
          <p:cNvGrpSpPr/>
          <p:nvPr/>
        </p:nvGrpSpPr>
        <p:grpSpPr>
          <a:xfrm>
            <a:off x="6327999" y="4792441"/>
            <a:ext cx="2616705" cy="842464"/>
            <a:chOff x="6169250" y="5073107"/>
            <a:chExt cx="2616705" cy="842464"/>
          </a:xfrm>
        </p:grpSpPr>
        <p:sp>
          <p:nvSpPr>
            <p:cNvPr id="85" name="chenying0907 232"/>
            <p:cNvSpPr/>
            <p:nvPr/>
          </p:nvSpPr>
          <p:spPr>
            <a:xfrm>
              <a:off x="6169250" y="5073107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文本框 82"/>
            <p:cNvSpPr txBox="1"/>
            <p:nvPr/>
          </p:nvSpPr>
          <p:spPr>
            <a:xfrm>
              <a:off x="6345717" y="5269681"/>
              <a:ext cx="359248" cy="452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2400">
                  <a:latin typeface="萝莉体 第二版"/>
                  <a:ea typeface="萝莉体 第二版"/>
                  <a:cs typeface="萝莉体 第二版"/>
                </a:rPr>
                <a:t>5</a:t>
              </a:r>
            </a:p>
          </p:txBody>
        </p:sp>
        <p:sp>
          <p:nvSpPr>
            <p:cNvPr id="87" name="文本框 79"/>
            <p:cNvSpPr txBox="1"/>
            <p:nvPr/>
          </p:nvSpPr>
          <p:spPr>
            <a:xfrm>
              <a:off x="7046971" y="5269681"/>
              <a:ext cx="17389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2800" dirty="0" err="1" smtClean="0">
                  <a:solidFill>
                    <a:schemeClr val="tx2">
                      <a:lumMod val="75000"/>
                    </a:schemeClr>
                  </a:solidFill>
                  <a:latin typeface="萝莉体 第二版"/>
                  <a:ea typeface="萝莉体 第二版"/>
                  <a:cs typeface="萝莉体 第二版"/>
                </a:rPr>
                <a:t>느낀점</a:t>
              </a:r>
              <a:endParaRPr kumimoji="1" lang="ko-KR" altLang="en-US" sz="2800" dirty="0">
                <a:solidFill>
                  <a:schemeClr val="tx2">
                    <a:lumMod val="75000"/>
                  </a:schemeClr>
                </a:solidFill>
                <a:latin typeface="萝莉体 第二版"/>
                <a:ea typeface="萝莉体 第二版"/>
                <a:cs typeface="萝莉体 第二版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28035" y="3919884"/>
            <a:ext cx="39906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>
                <a:solidFill>
                  <a:schemeClr val="tx2">
                    <a:lumMod val="75000"/>
                  </a:schemeClr>
                </a:solidFill>
                <a:latin typeface="萝莉体 第二版"/>
                <a:ea typeface="萝莉体 第二版"/>
                <a:cs typeface="萝莉体 第二版"/>
              </a:rPr>
              <a:t>프로그램 제작 동기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kumimoji="1" lang="en-US" altLang="zh-CN" sz="8000">
                  <a:solidFill>
                    <a:schemeClr val="tx2"/>
                  </a:solidFill>
                  <a:latin typeface="萝莉体 第二版"/>
                  <a:ea typeface="萝莉体 第二版"/>
                  <a:cs typeface="萝莉体 第二版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175"/>
          <p:cNvSpPr/>
          <p:nvPr/>
        </p:nvSpPr>
        <p:spPr>
          <a:xfrm>
            <a:off x="1323576" y="1027261"/>
            <a:ext cx="6376546" cy="4170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6742" y="16124"/>
                </a:moveTo>
                <a:cubicBezTo>
                  <a:pt x="5374" y="16910"/>
                  <a:pt x="3929" y="20482"/>
                  <a:pt x="3478" y="21600"/>
                </a:cubicBezTo>
                <a:cubicBezTo>
                  <a:pt x="3702" y="19782"/>
                  <a:pt x="4191" y="18074"/>
                  <a:pt x="4233" y="16234"/>
                </a:cubicBezTo>
                <a:cubicBezTo>
                  <a:pt x="3426" y="16656"/>
                  <a:pt x="2554" y="16263"/>
                  <a:pt x="1729" y="16378"/>
                </a:cubicBezTo>
                <a:cubicBezTo>
                  <a:pt x="1648" y="11313"/>
                  <a:pt x="1059" y="5533"/>
                  <a:pt x="0" y="631"/>
                </a:cubicBezTo>
                <a:cubicBezTo>
                  <a:pt x="4095" y="977"/>
                  <a:pt x="8091" y="628"/>
                  <a:pt x="12162" y="358"/>
                </a:cubicBezTo>
                <a:cubicBezTo>
                  <a:pt x="14982" y="171"/>
                  <a:pt x="18216" y="0"/>
                  <a:pt x="21204" y="0"/>
                </a:cubicBezTo>
                <a:cubicBezTo>
                  <a:pt x="21600" y="812"/>
                  <a:pt x="21523" y="2642"/>
                  <a:pt x="21419" y="3597"/>
                </a:cubicBezTo>
                <a:lnTo>
                  <a:pt x="6120" y="4060"/>
                </a:lnTo>
                <a:cubicBezTo>
                  <a:pt x="6120" y="4060"/>
                  <a:pt x="6742" y="16124"/>
                  <a:pt x="6742" y="16124"/>
                </a:cubicBezTo>
                <a:close/>
              </a:path>
            </a:pathLst>
          </a:custGeom>
          <a:solidFill>
            <a:srgbClr val="E7E4EA"/>
          </a:solidFill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chenying0907 182"/>
          <p:cNvSpPr/>
          <p:nvPr/>
        </p:nvSpPr>
        <p:spPr>
          <a:xfrm>
            <a:off x="3136695" y="1706802"/>
            <a:ext cx="7199061" cy="477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1444" extrusionOk="0">
                <a:moveTo>
                  <a:pt x="9587" y="16461"/>
                </a:moveTo>
                <a:cubicBezTo>
                  <a:pt x="7137" y="17180"/>
                  <a:pt x="4338" y="16988"/>
                  <a:pt x="1871" y="17887"/>
                </a:cubicBezTo>
                <a:cubicBezTo>
                  <a:pt x="741" y="15455"/>
                  <a:pt x="1259" y="12409"/>
                  <a:pt x="871" y="9752"/>
                </a:cubicBezTo>
                <a:cubicBezTo>
                  <a:pt x="413" y="6611"/>
                  <a:pt x="-151" y="3747"/>
                  <a:pt x="36" y="488"/>
                </a:cubicBezTo>
                <a:cubicBezTo>
                  <a:pt x="4480" y="149"/>
                  <a:pt x="9014" y="-156"/>
                  <a:pt x="13493" y="87"/>
                </a:cubicBezTo>
                <a:cubicBezTo>
                  <a:pt x="15942" y="221"/>
                  <a:pt x="18443" y="1027"/>
                  <a:pt x="20887" y="604"/>
                </a:cubicBezTo>
                <a:cubicBezTo>
                  <a:pt x="21449" y="2041"/>
                  <a:pt x="20999" y="15633"/>
                  <a:pt x="21352" y="15738"/>
                </a:cubicBezTo>
                <a:cubicBezTo>
                  <a:pt x="18614" y="14924"/>
                  <a:pt x="16128" y="15633"/>
                  <a:pt x="13384" y="15578"/>
                </a:cubicBezTo>
                <a:cubicBezTo>
                  <a:pt x="14206" y="17474"/>
                  <a:pt x="14961" y="19421"/>
                  <a:pt x="15578" y="21444"/>
                </a:cubicBezTo>
                <a:cubicBezTo>
                  <a:pt x="15386" y="20814"/>
                  <a:pt x="11222" y="16709"/>
                  <a:pt x="10628" y="16085"/>
                </a:cubicBezTo>
                <a:cubicBezTo>
                  <a:pt x="10290" y="16233"/>
                  <a:pt x="9942" y="16357"/>
                  <a:pt x="9587" y="1646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chenying0907 148"/>
          <p:cNvSpPr/>
          <p:nvPr/>
        </p:nvSpPr>
        <p:spPr>
          <a:xfrm>
            <a:off x="4032845" y="2295525"/>
            <a:ext cx="5888957" cy="24193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현재 약 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1</a:t>
            </a: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년 </a:t>
            </a:r>
            <a:r>
              <a:rPr lang="ko-KR" altLang="en-US" sz="1600" dirty="0" err="1">
                <a:latin typeface="萝莉体 第二版"/>
                <a:ea typeface="萝莉体 第二版"/>
                <a:cs typeface="萝莉体 第二版"/>
              </a:rPr>
              <a:t>반동안</a:t>
            </a: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 코로나 전염병이 전세계적으로 유행하고 있다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.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아직도 코로나는 우리의 건강을 위협하고 있고 그렇기 때문에 안심하기 이르다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.</a:t>
            </a: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 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지피지기 백전 백승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.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적을 알아야 그 적을 알 수 있다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.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따라서 </a:t>
            </a:r>
            <a:r>
              <a:rPr lang="ko-KR" altLang="en-US" sz="1600" dirty="0" err="1">
                <a:latin typeface="萝莉体 第二版"/>
                <a:ea typeface="萝莉体 第二版"/>
                <a:cs typeface="萝莉体 第二版"/>
              </a:rPr>
              <a:t>코로나관련</a:t>
            </a:r>
            <a:r>
              <a:rPr lang="ko-KR" altLang="en-US" sz="1600" dirty="0">
                <a:latin typeface="萝莉体 第二版"/>
                <a:ea typeface="萝莉体 第二版"/>
                <a:cs typeface="萝莉体 第二版"/>
              </a:rPr>
              <a:t> 정보를 실시간으로 알고 쉽게 접근이 가능하도록 하는 것이 중요하다고 인식되었다</a:t>
            </a:r>
            <a:r>
              <a:rPr lang="en-US" altLang="ko-KR" sz="1600" dirty="0">
                <a:latin typeface="萝莉体 第二版"/>
                <a:ea typeface="萝莉体 第二版"/>
                <a:cs typeface="萝莉体 第二版"/>
              </a:rPr>
              <a:t>.</a:t>
            </a: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ko-KR" sz="1600" dirty="0">
              <a:latin typeface="萝莉体 第二版"/>
              <a:ea typeface="萝莉体 第二版"/>
              <a:cs typeface="萝莉体 第二版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89735" y="825423"/>
            <a:ext cx="4406265" cy="698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4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프로그램</a:t>
            </a:r>
            <a:r>
              <a:rPr kumimoji="1" lang="en-US" altLang="ko-KR" sz="4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 </a:t>
            </a:r>
            <a:r>
              <a:rPr kumimoji="1" lang="ko-KR" altLang="en-US" sz="4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제작 동기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11" grpId="1" animBg="1"/>
      <p:bldP spid="12" grpId="3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37685" y="3919884"/>
            <a:ext cx="29810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>
                <a:solidFill>
                  <a:schemeClr val="tx2">
                    <a:lumMod val="75000"/>
                  </a:schemeClr>
                </a:solidFill>
                <a:latin typeface="萝莉体 第二版"/>
                <a:ea typeface="萝莉体 第二版"/>
                <a:cs typeface="萝莉体 第二版"/>
              </a:rPr>
              <a:t>검색엔진 내용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66382" y="1833012"/>
              <a:ext cx="697627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kumimoji="1" lang="en-US" altLang="zh-CN" sz="8000">
                  <a:solidFill>
                    <a:schemeClr val="tx2"/>
                  </a:solidFill>
                  <a:latin typeface="萝莉体 第二版"/>
                  <a:ea typeface="萝莉体 第二版"/>
                  <a:cs typeface="萝莉体 第二版"/>
                </a:rPr>
                <a:t>2</a:t>
              </a:r>
              <a:endParaRPr kumimoji="1" lang="zh-CN" altLang="en-US" sz="8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/>
        </p:nvSpPr>
        <p:spPr>
          <a:xfrm rot="900000">
            <a:off x="1685126" y="1237393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chenying0907 148"/>
          <p:cNvSpPr/>
          <p:nvPr/>
        </p:nvSpPr>
        <p:spPr>
          <a:xfrm>
            <a:off x="1921797" y="4533900"/>
            <a:ext cx="2497939" cy="9525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질병 관리청  코로나 링크</a:t>
            </a:r>
          </a:p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코로나 관련 영상 링크</a:t>
            </a:r>
            <a:br>
              <a:rPr lang="ko-KR" altLang="en-US" sz="1600">
                <a:latin typeface="萝莉体 第二版"/>
                <a:ea typeface="萝莉体 第二版"/>
                <a:cs typeface="萝莉体 第二版"/>
              </a:rPr>
            </a:br>
            <a:r>
              <a:rPr lang="en-US" altLang="ko-KR" sz="1600">
                <a:latin typeface="萝莉体 第二版"/>
                <a:ea typeface="萝莉体 第二版"/>
                <a:cs typeface="萝莉体 第二版"/>
              </a:rPr>
              <a:t>Who</a:t>
            </a:r>
          </a:p>
        </p:txBody>
      </p:sp>
      <p:sp>
        <p:nvSpPr>
          <p:cNvPr id="10" name="任意形状 9"/>
          <p:cNvSpPr/>
          <p:nvPr/>
        </p:nvSpPr>
        <p:spPr>
          <a:xfrm rot="900000">
            <a:off x="1972899" y="3453372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2145983" y="3746021"/>
            <a:ext cx="2087880" cy="452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</a:t>
            </a:r>
            <a:r>
              <a:rPr lang="en-US" altLang="ko-KR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corona</a:t>
            </a:r>
          </a:p>
        </p:txBody>
      </p:sp>
      <p:sp>
        <p:nvSpPr>
          <p:cNvPr id="23" name="任意形状 22"/>
          <p:cNvSpPr/>
          <p:nvPr/>
        </p:nvSpPr>
        <p:spPr>
          <a:xfrm rot="900000">
            <a:off x="4649762" y="1283926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chenying0907 148"/>
          <p:cNvSpPr/>
          <p:nvPr/>
        </p:nvSpPr>
        <p:spPr>
          <a:xfrm>
            <a:off x="4886433" y="4562475"/>
            <a:ext cx="2497939" cy="9525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주된 전파 경로는 감염자의 호흡기 침방울(비말)에 의한 전파</a:t>
            </a:r>
          </a:p>
        </p:txBody>
      </p:sp>
      <p:sp>
        <p:nvSpPr>
          <p:cNvPr id="25" name="任意形状 24"/>
          <p:cNvSpPr/>
          <p:nvPr/>
        </p:nvSpPr>
        <p:spPr>
          <a:xfrm rot="900000">
            <a:off x="4937535" y="3499905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文本框 25"/>
          <p:cNvSpPr txBox="1"/>
          <p:nvPr/>
        </p:nvSpPr>
        <p:spPr>
          <a:xfrm>
            <a:off x="5368991" y="3801304"/>
            <a:ext cx="1456623" cy="444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전파경로 </a:t>
            </a:r>
          </a:p>
        </p:txBody>
      </p:sp>
      <p:sp>
        <p:nvSpPr>
          <p:cNvPr id="27" name="任意形状 26"/>
          <p:cNvSpPr/>
          <p:nvPr/>
        </p:nvSpPr>
        <p:spPr>
          <a:xfrm rot="900000">
            <a:off x="7614398" y="1330459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henying0907 148"/>
          <p:cNvSpPr/>
          <p:nvPr/>
        </p:nvSpPr>
        <p:spPr>
          <a:xfrm>
            <a:off x="7807433" y="4699347"/>
            <a:ext cx="2497940" cy="37147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1~14일(평균 5~7일)</a:t>
            </a:r>
          </a:p>
        </p:txBody>
      </p:sp>
      <p:sp>
        <p:nvSpPr>
          <p:cNvPr id="29" name="任意形状 28"/>
          <p:cNvSpPr/>
          <p:nvPr/>
        </p:nvSpPr>
        <p:spPr>
          <a:xfrm rot="900000">
            <a:off x="7902171" y="3546438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文本框 29"/>
          <p:cNvSpPr txBox="1"/>
          <p:nvPr/>
        </p:nvSpPr>
        <p:spPr>
          <a:xfrm>
            <a:off x="8078935" y="3847291"/>
            <a:ext cx="2042330" cy="4465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잠복기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5983" y="1700420"/>
            <a:ext cx="2045601" cy="204560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8120" t="14970" r="42400" b="41330"/>
          <a:stretch>
            <a:fillRect/>
          </a:stretch>
        </p:blipFill>
        <p:spPr>
          <a:xfrm>
            <a:off x="5023139" y="1654648"/>
            <a:ext cx="2224527" cy="20913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180" t="39710" r="74280" b="43900"/>
          <a:stretch>
            <a:fillRect/>
          </a:stretch>
        </p:blipFill>
        <p:spPr>
          <a:xfrm>
            <a:off x="7987775" y="1654649"/>
            <a:ext cx="2133490" cy="218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3"/>
      <p:bldP spid="10" grpId="1" animBg="1"/>
      <p:bldP spid="14" grpId="2"/>
      <p:bldP spid="23" grpId="4" animBg="1"/>
      <p:bldP spid="24" grpId="7"/>
      <p:bldP spid="25" grpId="5" animBg="1"/>
      <p:bldP spid="26" grpId="6"/>
      <p:bldP spid="27" grpId="8" animBg="1"/>
      <p:bldP spid="28" grpId="11"/>
      <p:bldP spid="29" grpId="9" animBg="1"/>
      <p:bldP spid="30" grpId="1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/>
        </p:nvSpPr>
        <p:spPr>
          <a:xfrm rot="900000">
            <a:off x="1685126" y="1237393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chenying0907 148"/>
          <p:cNvSpPr/>
          <p:nvPr/>
        </p:nvSpPr>
        <p:spPr>
          <a:xfrm>
            <a:off x="1921797" y="4686300"/>
            <a:ext cx="2497939" cy="6667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 코로나19 유전자(PCR) 검출</a:t>
            </a:r>
          </a:p>
        </p:txBody>
      </p:sp>
      <p:sp>
        <p:nvSpPr>
          <p:cNvPr id="10" name="任意形状 9"/>
          <p:cNvSpPr/>
          <p:nvPr/>
        </p:nvSpPr>
        <p:spPr>
          <a:xfrm rot="900000">
            <a:off x="1972899" y="3453372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1975485" y="3746021"/>
            <a:ext cx="2421255" cy="452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진단 기준</a:t>
            </a:r>
          </a:p>
        </p:txBody>
      </p:sp>
      <p:sp>
        <p:nvSpPr>
          <p:cNvPr id="23" name="任意形状 22"/>
          <p:cNvSpPr/>
          <p:nvPr/>
        </p:nvSpPr>
        <p:spPr>
          <a:xfrm rot="900000">
            <a:off x="4649762" y="1283926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chenying0907 148"/>
          <p:cNvSpPr/>
          <p:nvPr/>
        </p:nvSpPr>
        <p:spPr>
          <a:xfrm>
            <a:off x="4886433" y="4429125"/>
            <a:ext cx="2497939" cy="124777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주요 증상으로는 발열(37.5℃ 이상), 기침, 호흡곤란, 오한, 근육통, 두통, 인후통, 후각·미각소실</a:t>
            </a:r>
          </a:p>
        </p:txBody>
      </p:sp>
      <p:sp>
        <p:nvSpPr>
          <p:cNvPr id="25" name="任意形状 24"/>
          <p:cNvSpPr/>
          <p:nvPr/>
        </p:nvSpPr>
        <p:spPr>
          <a:xfrm rot="900000">
            <a:off x="4937535" y="3499905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文本框 25"/>
          <p:cNvSpPr txBox="1"/>
          <p:nvPr/>
        </p:nvSpPr>
        <p:spPr>
          <a:xfrm>
            <a:off x="5368991" y="3801304"/>
            <a:ext cx="1837623" cy="444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증상 </a:t>
            </a:r>
          </a:p>
        </p:txBody>
      </p:sp>
      <p:sp>
        <p:nvSpPr>
          <p:cNvPr id="27" name="任意形状 26"/>
          <p:cNvSpPr/>
          <p:nvPr/>
        </p:nvSpPr>
        <p:spPr>
          <a:xfrm rot="900000">
            <a:off x="7614398" y="1330459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henying0907 148"/>
          <p:cNvSpPr/>
          <p:nvPr/>
        </p:nvSpPr>
        <p:spPr>
          <a:xfrm>
            <a:off x="7807433" y="4552950"/>
            <a:ext cx="2497940" cy="6667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증상에 따른 해열제, 수액공급, 진해제 등 대</a:t>
            </a: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증</a:t>
            </a:r>
            <a:r>
              <a:rPr lang="en-US" sz="1600">
                <a:latin typeface="萝莉体 第二版"/>
                <a:ea typeface="萝莉体 第二版"/>
                <a:cs typeface="萝莉体 第二版"/>
              </a:rPr>
              <a:t>치료)</a:t>
            </a:r>
          </a:p>
        </p:txBody>
      </p:sp>
      <p:sp>
        <p:nvSpPr>
          <p:cNvPr id="29" name="任意形状 28"/>
          <p:cNvSpPr/>
          <p:nvPr/>
        </p:nvSpPr>
        <p:spPr>
          <a:xfrm rot="900000">
            <a:off x="7902171" y="3546438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文本框 29"/>
          <p:cNvSpPr txBox="1"/>
          <p:nvPr/>
        </p:nvSpPr>
        <p:spPr>
          <a:xfrm>
            <a:off x="8182875" y="3846630"/>
            <a:ext cx="1747889" cy="447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치료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60030" t="64580" r="14510" b="15520"/>
          <a:stretch>
            <a:fillRect/>
          </a:stretch>
        </p:blipFill>
        <p:spPr>
          <a:xfrm>
            <a:off x="2087140" y="1578797"/>
            <a:ext cx="2195890" cy="21672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7420" t="62020" r="17910" b="7860"/>
          <a:stretch>
            <a:fillRect/>
          </a:stretch>
        </p:blipFill>
        <p:spPr>
          <a:xfrm>
            <a:off x="5023139" y="1578797"/>
            <a:ext cx="2213785" cy="21672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9389" t="11631" r="6662"/>
          <a:stretch/>
        </p:blipFill>
        <p:spPr>
          <a:xfrm>
            <a:off x="7987777" y="1634637"/>
            <a:ext cx="2195890" cy="2211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3"/>
      <p:bldP spid="10" grpId="1" animBg="1"/>
      <p:bldP spid="14" grpId="2"/>
      <p:bldP spid="23" grpId="4" animBg="1"/>
      <p:bldP spid="24" grpId="7"/>
      <p:bldP spid="25" grpId="5" animBg="1"/>
      <p:bldP spid="26" grpId="6"/>
      <p:bldP spid="27" grpId="8" animBg="1"/>
      <p:bldP spid="28" grpId="11"/>
      <p:bldP spid="29" grpId="9" animBg="1"/>
      <p:bldP spid="30" grpId="1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3179"/>
          <a:stretch/>
        </p:blipFill>
        <p:spPr>
          <a:xfrm>
            <a:off x="7987775" y="1650502"/>
            <a:ext cx="2273937" cy="2149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0924" r="7749"/>
          <a:stretch/>
        </p:blipFill>
        <p:spPr>
          <a:xfrm>
            <a:off x="4966026" y="1638479"/>
            <a:ext cx="2338754" cy="2086740"/>
          </a:xfrm>
          <a:prstGeom prst="rect">
            <a:avLst/>
          </a:prstGeom>
        </p:spPr>
      </p:pic>
      <p:sp>
        <p:nvSpPr>
          <p:cNvPr id="13" name="任意形状 12"/>
          <p:cNvSpPr/>
          <p:nvPr/>
        </p:nvSpPr>
        <p:spPr>
          <a:xfrm rot="900000">
            <a:off x="1685126" y="1237393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chenying0907 148"/>
          <p:cNvSpPr/>
          <p:nvPr/>
        </p:nvSpPr>
        <p:spPr>
          <a:xfrm>
            <a:off x="1921797" y="4410075"/>
            <a:ext cx="2497939" cy="124777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 전세계 치명률은 지역, 인구집단연령 구조, 감염 상태 및 기타 요인에 의해 0.1~25%로 다양함</a:t>
            </a:r>
          </a:p>
        </p:txBody>
      </p:sp>
      <p:sp>
        <p:nvSpPr>
          <p:cNvPr id="10" name="任意形状 9"/>
          <p:cNvSpPr/>
          <p:nvPr/>
        </p:nvSpPr>
        <p:spPr>
          <a:xfrm rot="900000">
            <a:off x="1972899" y="3453372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2165985" y="3746021"/>
            <a:ext cx="2040255" cy="452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치명률</a:t>
            </a:r>
          </a:p>
        </p:txBody>
      </p:sp>
      <p:sp>
        <p:nvSpPr>
          <p:cNvPr id="23" name="任意形状 22"/>
          <p:cNvSpPr/>
          <p:nvPr/>
        </p:nvSpPr>
        <p:spPr>
          <a:xfrm rot="900000">
            <a:off x="4649762" y="1283926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chenying0907 148"/>
          <p:cNvSpPr/>
          <p:nvPr/>
        </p:nvSpPr>
        <p:spPr>
          <a:xfrm>
            <a:off x="4886433" y="4591050"/>
            <a:ext cx="2497939" cy="9525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식약처에서 승인된 코로나19 백신</a:t>
            </a:r>
          </a:p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올바른 손씻기</a:t>
            </a:r>
          </a:p>
        </p:txBody>
      </p:sp>
      <p:sp>
        <p:nvSpPr>
          <p:cNvPr id="25" name="任意形状 24"/>
          <p:cNvSpPr/>
          <p:nvPr/>
        </p:nvSpPr>
        <p:spPr>
          <a:xfrm rot="900000">
            <a:off x="4937535" y="3499905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文本框 25"/>
          <p:cNvSpPr txBox="1"/>
          <p:nvPr/>
        </p:nvSpPr>
        <p:spPr>
          <a:xfrm>
            <a:off x="5263127" y="3832072"/>
            <a:ext cx="1837623" cy="444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예방 </a:t>
            </a:r>
          </a:p>
        </p:txBody>
      </p:sp>
      <p:sp>
        <p:nvSpPr>
          <p:cNvPr id="27" name="任意形状 26"/>
          <p:cNvSpPr/>
          <p:nvPr/>
        </p:nvSpPr>
        <p:spPr>
          <a:xfrm rot="900000">
            <a:off x="7614398" y="1330459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henying0907 148"/>
          <p:cNvSpPr/>
          <p:nvPr/>
        </p:nvSpPr>
        <p:spPr>
          <a:xfrm>
            <a:off x="7807433" y="4562475"/>
            <a:ext cx="2497940" cy="6667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화이자 정보</a:t>
            </a:r>
          </a:p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화이자 부작용</a:t>
            </a:r>
          </a:p>
        </p:txBody>
      </p:sp>
      <p:sp>
        <p:nvSpPr>
          <p:cNvPr id="29" name="任意形状 28"/>
          <p:cNvSpPr/>
          <p:nvPr/>
        </p:nvSpPr>
        <p:spPr>
          <a:xfrm rot="900000">
            <a:off x="7902171" y="3546438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文本框 29"/>
          <p:cNvSpPr txBox="1"/>
          <p:nvPr/>
        </p:nvSpPr>
        <p:spPr>
          <a:xfrm>
            <a:off x="8182875" y="3846630"/>
            <a:ext cx="1747890" cy="447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화이자 백신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125" y="1599822"/>
            <a:ext cx="2245906" cy="2099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3"/>
      <p:bldP spid="10" grpId="1" animBg="1"/>
      <p:bldP spid="14" grpId="2"/>
      <p:bldP spid="23" grpId="4" animBg="1"/>
      <p:bldP spid="24" grpId="7"/>
      <p:bldP spid="25" grpId="5" animBg="1"/>
      <p:bldP spid="26" grpId="6"/>
      <p:bldP spid="27" grpId="8" animBg="1"/>
      <p:bldP spid="28" grpId="11"/>
      <p:bldP spid="29" grpId="9" animBg="1"/>
      <p:bldP spid="30" grpId="1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42" y="1868329"/>
            <a:ext cx="2298579" cy="18776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85" y="1674909"/>
            <a:ext cx="2317597" cy="1934892"/>
          </a:xfrm>
          <a:prstGeom prst="rect">
            <a:avLst/>
          </a:prstGeom>
        </p:spPr>
      </p:pic>
      <p:sp>
        <p:nvSpPr>
          <p:cNvPr id="13" name="任意形状 12"/>
          <p:cNvSpPr/>
          <p:nvPr/>
        </p:nvSpPr>
        <p:spPr>
          <a:xfrm rot="900000">
            <a:off x="1685126" y="1237393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chenying0907 148"/>
          <p:cNvSpPr/>
          <p:nvPr/>
        </p:nvSpPr>
        <p:spPr>
          <a:xfrm>
            <a:off x="1921797" y="4267200"/>
            <a:ext cx="2497939" cy="15430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 지금까지 보고에 의하면 약 30 ~ 40%의 사람이 감염되어도 증상이 나타나지 않는 상태로 추정됨</a:t>
            </a:r>
          </a:p>
        </p:txBody>
      </p:sp>
      <p:sp>
        <p:nvSpPr>
          <p:cNvPr id="10" name="任意形状 9"/>
          <p:cNvSpPr/>
          <p:nvPr/>
        </p:nvSpPr>
        <p:spPr>
          <a:xfrm rot="900000">
            <a:off x="1972899" y="3453372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2165985" y="3746021"/>
            <a:ext cx="2040255" cy="452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무증상 감염자</a:t>
            </a:r>
          </a:p>
        </p:txBody>
      </p:sp>
      <p:sp>
        <p:nvSpPr>
          <p:cNvPr id="23" name="任意形状 22"/>
          <p:cNvSpPr/>
          <p:nvPr/>
        </p:nvSpPr>
        <p:spPr>
          <a:xfrm rot="900000">
            <a:off x="4649762" y="1283926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chenying0907 148"/>
          <p:cNvSpPr/>
          <p:nvPr/>
        </p:nvSpPr>
        <p:spPr>
          <a:xfrm>
            <a:off x="4886433" y="4600575"/>
            <a:ext cx="2497939" cy="9525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600">
                <a:latin typeface="萝莉体 第二版"/>
                <a:ea typeface="萝莉体 第二版"/>
                <a:cs typeface="萝莉体 第二版"/>
              </a:rPr>
              <a:t> 발열(37.5도 이상)이 먼저 일어나고 이후 기침, 근육통 등 다양하게 나타남</a:t>
            </a:r>
          </a:p>
        </p:txBody>
      </p:sp>
      <p:sp>
        <p:nvSpPr>
          <p:cNvPr id="25" name="任意形状 24"/>
          <p:cNvSpPr/>
          <p:nvPr/>
        </p:nvSpPr>
        <p:spPr>
          <a:xfrm rot="900000">
            <a:off x="4937535" y="3499905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文本框 25"/>
          <p:cNvSpPr txBox="1"/>
          <p:nvPr/>
        </p:nvSpPr>
        <p:spPr>
          <a:xfrm>
            <a:off x="4910144" y="3822259"/>
            <a:ext cx="2515546" cy="4525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코로나 구별 방법 </a:t>
            </a:r>
          </a:p>
        </p:txBody>
      </p:sp>
      <p:sp>
        <p:nvSpPr>
          <p:cNvPr id="27" name="任意形状 26"/>
          <p:cNvSpPr/>
          <p:nvPr/>
        </p:nvSpPr>
        <p:spPr>
          <a:xfrm rot="900000">
            <a:off x="7614398" y="1330459"/>
            <a:ext cx="2971282" cy="3225059"/>
          </a:xfrm>
          <a:custGeom>
            <a:avLst/>
            <a:gdLst>
              <a:gd name="connsiteX0" fmla="*/ 0 w 2971282"/>
              <a:gd name="connsiteY0" fmla="*/ 597501 h 3225059"/>
              <a:gd name="connsiteX1" fmla="*/ 2243803 w 2971282"/>
              <a:gd name="connsiteY1" fmla="*/ 0 h 3225059"/>
              <a:gd name="connsiteX2" fmla="*/ 2628646 w 2971282"/>
              <a:gd name="connsiteY2" fmla="*/ 1308668 h 3225059"/>
              <a:gd name="connsiteX3" fmla="*/ 2971282 w 2971282"/>
              <a:gd name="connsiteY3" fmla="*/ 2647321 h 3225059"/>
              <a:gd name="connsiteX4" fmla="*/ 702717 w 2971282"/>
              <a:gd name="connsiteY4" fmla="*/ 3225059 h 3225059"/>
              <a:gd name="connsiteX5" fmla="*/ 0 w 2971282"/>
              <a:gd name="connsiteY5" fmla="*/ 597501 h 32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1282" h="3225059">
                <a:moveTo>
                  <a:pt x="0" y="597501"/>
                </a:moveTo>
                <a:cubicBezTo>
                  <a:pt x="220066" y="604315"/>
                  <a:pt x="2260156" y="49065"/>
                  <a:pt x="2243803" y="0"/>
                </a:cubicBezTo>
                <a:cubicBezTo>
                  <a:pt x="2374783" y="393473"/>
                  <a:pt x="2464647" y="919829"/>
                  <a:pt x="2628646" y="1308668"/>
                </a:cubicBezTo>
                <a:cubicBezTo>
                  <a:pt x="2811022" y="1740848"/>
                  <a:pt x="2810710" y="2221138"/>
                  <a:pt x="2971282" y="2647321"/>
                </a:cubicBezTo>
                <a:cubicBezTo>
                  <a:pt x="2089927" y="2739726"/>
                  <a:pt x="1560554" y="3098717"/>
                  <a:pt x="702717" y="3225059"/>
                </a:cubicBezTo>
                <a:cubicBezTo>
                  <a:pt x="472994" y="2365334"/>
                  <a:pt x="185180" y="1460633"/>
                  <a:pt x="0" y="59750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henying0907 148"/>
          <p:cNvSpPr/>
          <p:nvPr/>
        </p:nvSpPr>
        <p:spPr>
          <a:xfrm>
            <a:off x="7807433" y="4562475"/>
            <a:ext cx="2497940" cy="6667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아스트라제네카 정보</a:t>
            </a:r>
          </a:p>
          <a:p>
            <a:pPr algn="ctr"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ko-KR" altLang="en-US" sz="1600">
                <a:latin typeface="萝莉体 第二版"/>
                <a:ea typeface="萝莉体 第二版"/>
                <a:cs typeface="萝莉体 第二版"/>
              </a:rPr>
              <a:t>아스트라제네카 부작용</a:t>
            </a:r>
          </a:p>
        </p:txBody>
      </p:sp>
      <p:sp>
        <p:nvSpPr>
          <p:cNvPr id="29" name="任意形状 28"/>
          <p:cNvSpPr/>
          <p:nvPr/>
        </p:nvSpPr>
        <p:spPr>
          <a:xfrm rot="900000">
            <a:off x="7902171" y="3546438"/>
            <a:ext cx="2391770" cy="1046964"/>
          </a:xfrm>
          <a:custGeom>
            <a:avLst/>
            <a:gdLst>
              <a:gd name="connsiteX0" fmla="*/ 0 w 2391770"/>
              <a:gd name="connsiteY0" fmla="*/ 602437 h 1046964"/>
              <a:gd name="connsiteX1" fmla="*/ 65159 w 2391770"/>
              <a:gd name="connsiteY1" fmla="*/ 589498 h 1046964"/>
              <a:gd name="connsiteX2" fmla="*/ 2218818 w 2391770"/>
              <a:gd name="connsiteY2" fmla="*/ 16366 h 1046964"/>
              <a:gd name="connsiteX3" fmla="*/ 2268042 w 2391770"/>
              <a:gd name="connsiteY3" fmla="*/ 0 h 1046964"/>
              <a:gd name="connsiteX4" fmla="*/ 2296139 w 2391770"/>
              <a:gd name="connsiteY4" fmla="*/ 141041 h 1046964"/>
              <a:gd name="connsiteX5" fmla="*/ 2391770 w 2391770"/>
              <a:gd name="connsiteY5" fmla="*/ 469226 h 1046964"/>
              <a:gd name="connsiteX6" fmla="*/ 123205 w 2391770"/>
              <a:gd name="connsiteY6" fmla="*/ 1046964 h 10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1770" h="1046964">
                <a:moveTo>
                  <a:pt x="0" y="602437"/>
                </a:moveTo>
                <a:lnTo>
                  <a:pt x="65159" y="589498"/>
                </a:lnTo>
                <a:cubicBezTo>
                  <a:pt x="598376" y="479849"/>
                  <a:pt x="1743711" y="171011"/>
                  <a:pt x="2218818" y="16366"/>
                </a:cubicBezTo>
                <a:lnTo>
                  <a:pt x="2268042" y="0"/>
                </a:lnTo>
                <a:lnTo>
                  <a:pt x="2296139" y="141041"/>
                </a:lnTo>
                <a:cubicBezTo>
                  <a:pt x="2321539" y="252753"/>
                  <a:pt x="2351627" y="362680"/>
                  <a:pt x="2391770" y="469226"/>
                </a:cubicBezTo>
                <a:cubicBezTo>
                  <a:pt x="1510415" y="561631"/>
                  <a:pt x="981042" y="920623"/>
                  <a:pt x="123205" y="1046964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rgbClr val="46537A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文本框 29"/>
          <p:cNvSpPr txBox="1"/>
          <p:nvPr/>
        </p:nvSpPr>
        <p:spPr>
          <a:xfrm>
            <a:off x="7807433" y="3853329"/>
            <a:ext cx="2928994" cy="392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아스트라제네카</a:t>
            </a:r>
            <a:r>
              <a:rPr lang="en-US" altLang="zh-CN" sz="2000">
                <a:solidFill>
                  <a:schemeClr val="tx2"/>
                </a:solidFill>
                <a:latin typeface="萝莉体 第二版"/>
                <a:ea typeface="萝莉体 第二版"/>
                <a:cs typeface="萝莉体 第二版"/>
              </a:rPr>
              <a:t> 백신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5308" r="4693"/>
          <a:stretch/>
        </p:blipFill>
        <p:spPr>
          <a:xfrm>
            <a:off x="5028365" y="1692145"/>
            <a:ext cx="2215335" cy="1917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3"/>
      <p:bldP spid="10" grpId="1" animBg="1"/>
      <p:bldP spid="14" grpId="2"/>
      <p:bldP spid="23" grpId="4" animBg="1"/>
      <p:bldP spid="24" grpId="7"/>
      <p:bldP spid="25" grpId="5" animBg="1"/>
      <p:bldP spid="26" grpId="6"/>
      <p:bldP spid="27" grpId="8" animBg="1"/>
      <p:bldP spid="28" grpId="11"/>
      <p:bldP spid="29" grpId="9" animBg="1"/>
      <p:bldP spid="30" grpId="10"/>
    </p:bldLst>
  </p:timing>
</p:sld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650</Words>
  <Application>Microsoft Office PowerPoint</Application>
  <PresentationFormat>와이드스크린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DengXian</vt:lpstr>
      <vt:lpstr>Noteworthy Bold</vt:lpstr>
      <vt:lpstr>SimSun</vt:lpstr>
      <vt:lpstr>萝莉体 第二版</vt:lpstr>
      <vt:lpstr>맑은 고딕</vt:lpstr>
      <vt:lpstr>Arial</vt:lpstr>
      <vt:lpstr>Calibri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Windows 사용자</cp:lastModifiedBy>
  <cp:revision>62</cp:revision>
  <dcterms:created xsi:type="dcterms:W3CDTF">2016-08-03T07:39:45Z</dcterms:created>
  <dcterms:modified xsi:type="dcterms:W3CDTF">2021-06-08T12:01:55Z</dcterms:modified>
  <cp:version>0906.0100.01</cp:version>
</cp:coreProperties>
</file>